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59" r:id="rId4"/>
  </p:sldMasterIdLst>
  <p:notesMasterIdLst>
    <p:notesMasterId r:id="rId10"/>
  </p:notesMasterIdLst>
  <p:handoutMasterIdLst>
    <p:handoutMasterId r:id="rId11"/>
  </p:handoutMasterIdLst>
  <p:sldIdLst>
    <p:sldId id="284" r:id="rId5"/>
    <p:sldId id="281" r:id="rId6"/>
    <p:sldId id="283" r:id="rId7"/>
    <p:sldId id="285" r:id="rId8"/>
    <p:sldId id="286" r:id="rId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2" userDrawn="1">
          <p15:clr>
            <a:srgbClr val="A4A3A4"/>
          </p15:clr>
        </p15:guide>
        <p15:guide id="2" pos="3841"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28BAC67-E832-435C-2CA1-1EAAE362B338}" name="Wenzel, Scott" initials="SW" userId="S::scott.wenzel@darpa.mil::6177102c-6aeb-48d4-bfb7-680ae47230e5" providerId="AD"/>
  <p188:author id="{CF4695A3-11BD-B668-C167-F545ACFF57B2}" name="Bauer, John" initials="JB" userId="S::john.bauer@darpa.mil::1a55b2ec-f826-4180-bc7f-4171400861f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ABAF74-3DBA-4008-99D4-425DD32F09F0}" v="2" dt="2025-02-27T18:45:50.6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2"/>
        <p:guide pos="3841"/>
      </p:guideLst>
    </p:cSldViewPr>
  </p:slide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ifford, Kelly (contr-dso)" userId="4eac60d0-d15e-44f0-85cd-ed64e087ee51" providerId="ADAL" clId="{F855E123-F418-49CB-9A05-590B23292893}"/>
    <pc:docChg chg="custSel modSld">
      <pc:chgData name="Gifford, Kelly (contr-dso)" userId="4eac60d0-d15e-44f0-85cd-ed64e087ee51" providerId="ADAL" clId="{F855E123-F418-49CB-9A05-590B23292893}" dt="2025-02-25T16:13:21.464" v="40"/>
      <pc:docMkLst>
        <pc:docMk/>
      </pc:docMkLst>
      <pc:sldChg chg="modSp mod">
        <pc:chgData name="Gifford, Kelly (contr-dso)" userId="4eac60d0-d15e-44f0-85cd-ed64e087ee51" providerId="ADAL" clId="{F855E123-F418-49CB-9A05-590B23292893}" dt="2025-02-25T16:13:15.587" v="38"/>
        <pc:sldMkLst>
          <pc:docMk/>
          <pc:sldMk cId="1995192930" sldId="281"/>
        </pc:sldMkLst>
        <pc:spChg chg="mod">
          <ac:chgData name="Gifford, Kelly (contr-dso)" userId="4eac60d0-d15e-44f0-85cd-ed64e087ee51" providerId="ADAL" clId="{F855E123-F418-49CB-9A05-590B23292893}" dt="2025-02-25T16:13:15.587" v="38"/>
          <ac:spMkLst>
            <pc:docMk/>
            <pc:sldMk cId="1995192930" sldId="281"/>
            <ac:spMk id="7" creationId="{3C7DD19C-F8C7-5E86-1E91-C1EBA7D804F7}"/>
          </ac:spMkLst>
        </pc:spChg>
      </pc:sldChg>
      <pc:sldChg chg="modSp mod">
        <pc:chgData name="Gifford, Kelly (contr-dso)" userId="4eac60d0-d15e-44f0-85cd-ed64e087ee51" providerId="ADAL" clId="{F855E123-F418-49CB-9A05-590B23292893}" dt="2025-02-25T16:13:18.664" v="39"/>
        <pc:sldMkLst>
          <pc:docMk/>
          <pc:sldMk cId="2649902810" sldId="283"/>
        </pc:sldMkLst>
        <pc:spChg chg="mod">
          <ac:chgData name="Gifford, Kelly (contr-dso)" userId="4eac60d0-d15e-44f0-85cd-ed64e087ee51" providerId="ADAL" clId="{F855E123-F418-49CB-9A05-590B23292893}" dt="2025-02-25T16:13:18.664" v="39"/>
          <ac:spMkLst>
            <pc:docMk/>
            <pc:sldMk cId="2649902810" sldId="283"/>
            <ac:spMk id="8" creationId="{3ADCAADD-E802-A3CF-18B0-83AD0F00BA8D}"/>
          </ac:spMkLst>
        </pc:spChg>
      </pc:sldChg>
      <pc:sldChg chg="delSp modSp mod">
        <pc:chgData name="Gifford, Kelly (contr-dso)" userId="4eac60d0-d15e-44f0-85cd-ed64e087ee51" providerId="ADAL" clId="{F855E123-F418-49CB-9A05-590B23292893}" dt="2025-02-25T16:13:10.059" v="37" actId="20577"/>
        <pc:sldMkLst>
          <pc:docMk/>
          <pc:sldMk cId="3167515217" sldId="284"/>
        </pc:sldMkLst>
        <pc:spChg chg="mod">
          <ac:chgData name="Gifford, Kelly (contr-dso)" userId="4eac60d0-d15e-44f0-85cd-ed64e087ee51" providerId="ADAL" clId="{F855E123-F418-49CB-9A05-590B23292893}" dt="2025-02-25T16:13:10.059" v="37" actId="20577"/>
          <ac:spMkLst>
            <pc:docMk/>
            <pc:sldMk cId="3167515217" sldId="284"/>
            <ac:spMk id="2" creationId="{95E783C4-E481-D827-BC0A-B7FBA47F50B3}"/>
          </ac:spMkLst>
        </pc:spChg>
        <pc:spChg chg="del">
          <ac:chgData name="Gifford, Kelly (contr-dso)" userId="4eac60d0-d15e-44f0-85cd-ed64e087ee51" providerId="ADAL" clId="{F855E123-F418-49CB-9A05-590B23292893}" dt="2025-02-25T16:12:49.989" v="0" actId="478"/>
          <ac:spMkLst>
            <pc:docMk/>
            <pc:sldMk cId="3167515217" sldId="284"/>
            <ac:spMk id="5" creationId="{EEE7D503-2301-9EF4-128C-3D1E6F79D357}"/>
          </ac:spMkLst>
        </pc:spChg>
      </pc:sldChg>
      <pc:sldChg chg="modSp mod">
        <pc:chgData name="Gifford, Kelly (contr-dso)" userId="4eac60d0-d15e-44f0-85cd-ed64e087ee51" providerId="ADAL" clId="{F855E123-F418-49CB-9A05-590B23292893}" dt="2025-02-25T16:13:21.464" v="40"/>
        <pc:sldMkLst>
          <pc:docMk/>
          <pc:sldMk cId="3177158135" sldId="286"/>
        </pc:sldMkLst>
        <pc:spChg chg="mod">
          <ac:chgData name="Gifford, Kelly (contr-dso)" userId="4eac60d0-d15e-44f0-85cd-ed64e087ee51" providerId="ADAL" clId="{F855E123-F418-49CB-9A05-590B23292893}" dt="2025-02-25T16:13:21.464" v="40"/>
          <ac:spMkLst>
            <pc:docMk/>
            <pc:sldMk cId="3177158135" sldId="286"/>
            <ac:spMk id="8" creationId="{355E940A-C830-4CDA-E9E1-5F43CD054D56}"/>
          </ac:spMkLst>
        </pc:spChg>
      </pc:sldChg>
    </pc:docChg>
  </pc:docChgLst>
</pc:chgInfo>
</file>

<file path=ppt/handoutMasters/_rels/handoutMaster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A45904C4-010F-4896-9D22-0FDDB5A0FF93}" type="datetimeFigureOut">
              <a:rPr lang="en-US" smtClean="0">
                <a:solidFill>
                  <a:schemeClr val="bg1">
                    <a:lumMod val="65000"/>
                  </a:schemeClr>
                </a:solidFill>
                <a:latin typeface="Tahoma" pitchFamily="34" charset="0"/>
                <a:ea typeface="Tahoma" pitchFamily="34" charset="0"/>
                <a:cs typeface="Tahoma" pitchFamily="34" charset="0"/>
              </a:rPr>
              <a:pPr/>
              <a:t>2/27/2025</a:t>
            </a:fld>
            <a:endParaRPr lang="en-US">
              <a:solidFill>
                <a:schemeClr val="bg1">
                  <a:lumMod val="65000"/>
                </a:schemeClr>
              </a:solidFill>
              <a:latin typeface="Tahoma" pitchFamily="34" charset="0"/>
              <a:ea typeface="Tahoma" pitchFamily="34" charset="0"/>
              <a:cs typeface="Tahoma" pitchFamily="34" charset="0"/>
            </a:endParaRP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solidFill>
                  <a:schemeClr val="bg1">
                    <a:lumMod val="65000"/>
                  </a:schemeClr>
                </a:solidFill>
                <a:latin typeface="Tahoma" pitchFamily="34" charset="0"/>
                <a:ea typeface="Tahoma" pitchFamily="34" charset="0"/>
                <a:cs typeface="Tahoma" pitchFamily="34" charset="0"/>
              </a:rPr>
              <a:t>Distribution Statement</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4899D1F1-6DC0-4977-808C-FD0BF7AD2565}" type="slidenum">
              <a:rPr lang="en-US" smtClean="0">
                <a:solidFill>
                  <a:schemeClr val="bg1">
                    <a:lumMod val="65000"/>
                  </a:schemeClr>
                </a:solidFill>
                <a:latin typeface="Tahoma" pitchFamily="34" charset="0"/>
                <a:ea typeface="Tahoma" pitchFamily="34" charset="0"/>
                <a:cs typeface="Tahoma" pitchFamily="34" charset="0"/>
              </a:rPr>
              <a:pPr/>
              <a:t>‹#›</a:t>
            </a:fld>
            <a:endParaRPr lang="en-US">
              <a:solidFill>
                <a:schemeClr val="bg1">
                  <a:lumMod val="65000"/>
                </a:schemeClr>
              </a:solidFill>
              <a:latin typeface="Tahoma" pitchFamily="34" charset="0"/>
              <a:ea typeface="Tahoma" pitchFamily="34" charset="0"/>
              <a:cs typeface="Tahoma" pitchFamily="34" charset="0"/>
            </a:endParaRPr>
          </a:p>
        </p:txBody>
      </p:sp>
      <p:pic>
        <p:nvPicPr>
          <p:cNvPr id="6" name="Picture 6" descr="TITLE-HEADER LOGO.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5787" y="-77470"/>
            <a:ext cx="1582209" cy="1084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45924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solidFill>
                  <a:schemeClr val="bg1">
                    <a:lumMod val="65000"/>
                  </a:schemeClr>
                </a:solidFill>
                <a:latin typeface="Tahoma" pitchFamily="34" charset="0"/>
                <a:ea typeface="Tahoma" pitchFamily="34" charset="0"/>
                <a:cs typeface="Tahoma" pitchFamily="34" charset="0"/>
              </a:defRPr>
            </a:lvl1pPr>
          </a:lstStyle>
          <a:p>
            <a:fld id="{92715C0D-0E45-40B4-BE1B-664AAA8E6B7F}" type="datetimeFigureOut">
              <a:rPr lang="en-US" smtClean="0"/>
              <a:pPr/>
              <a:t>2/27/2025</a:t>
            </a:fld>
            <a:endParaRPr lang="en-US"/>
          </a:p>
        </p:txBody>
      </p:sp>
      <p:sp>
        <p:nvSpPr>
          <p:cNvPr id="4" name="Slide Image Placeholder 3"/>
          <p:cNvSpPr>
            <a:spLocks noGrp="1" noRot="1" noChangeAspect="1"/>
          </p:cNvSpPr>
          <p:nvPr>
            <p:ph type="sldImg" idx="2"/>
          </p:nvPr>
        </p:nvSpPr>
        <p:spPr>
          <a:xfrm>
            <a:off x="406400" y="895350"/>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648200"/>
            <a:ext cx="5608320" cy="395097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solidFill>
                  <a:schemeClr val="bg1">
                    <a:lumMod val="65000"/>
                  </a:schemeClr>
                </a:solidFill>
                <a:latin typeface="Tahoma" pitchFamily="34" charset="0"/>
                <a:ea typeface="Tahoma" pitchFamily="34" charset="0"/>
                <a:cs typeface="Tahoma" pitchFamily="34" charset="0"/>
              </a:defRPr>
            </a:lvl1pPr>
          </a:lstStyle>
          <a:p>
            <a:r>
              <a:rPr lang="en-US"/>
              <a:t>Distribution Statement</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solidFill>
                  <a:schemeClr val="bg1">
                    <a:lumMod val="65000"/>
                  </a:schemeClr>
                </a:solidFill>
                <a:latin typeface="Tahoma" pitchFamily="34" charset="0"/>
                <a:ea typeface="Tahoma" pitchFamily="34" charset="0"/>
                <a:cs typeface="Tahoma" pitchFamily="34" charset="0"/>
              </a:defRPr>
            </a:lvl1pPr>
          </a:lstStyle>
          <a:p>
            <a:fld id="{639B577F-6036-4BCD-9021-A736CBC28733}" type="slidenum">
              <a:rPr lang="en-US" smtClean="0"/>
              <a:pPr/>
              <a:t>‹#›</a:t>
            </a:fld>
            <a:endParaRPr lang="en-US"/>
          </a:p>
        </p:txBody>
      </p:sp>
      <p:pic>
        <p:nvPicPr>
          <p:cNvPr id="8" name="Picture 6" descr="TITLE-HEADER LOGO.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5787" y="-77470"/>
            <a:ext cx="1582209" cy="1084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186335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Tahoma" pitchFamily="34" charset="0"/>
        <a:ea typeface="Tahoma" pitchFamily="34" charset="0"/>
        <a:cs typeface="Tahoma" pitchFamily="34" charset="0"/>
      </a:defRPr>
    </a:lvl1pPr>
    <a:lvl2pPr marL="457200" algn="l" defTabSz="914400" rtl="0" eaLnBrk="1" latinLnBrk="0" hangingPunct="1">
      <a:defRPr sz="1200" kern="1200">
        <a:solidFill>
          <a:schemeClr val="tx1"/>
        </a:solidFill>
        <a:latin typeface="Tahoma" pitchFamily="34" charset="0"/>
        <a:ea typeface="Tahoma" pitchFamily="34" charset="0"/>
        <a:cs typeface="Tahoma" pitchFamily="34" charset="0"/>
      </a:defRPr>
    </a:lvl2pPr>
    <a:lvl3pPr marL="914400" algn="l" defTabSz="914400" rtl="0" eaLnBrk="1" latinLnBrk="0" hangingPunct="1">
      <a:defRPr sz="1200" kern="1200">
        <a:solidFill>
          <a:schemeClr val="tx1"/>
        </a:solidFill>
        <a:latin typeface="Tahoma" pitchFamily="34" charset="0"/>
        <a:ea typeface="Tahoma" pitchFamily="34" charset="0"/>
        <a:cs typeface="Tahoma" pitchFamily="34" charset="0"/>
      </a:defRPr>
    </a:lvl3pPr>
    <a:lvl4pPr marL="1371600" algn="l" defTabSz="914400" rtl="0" eaLnBrk="1" latinLnBrk="0" hangingPunct="1">
      <a:defRPr sz="1200" kern="1200">
        <a:solidFill>
          <a:schemeClr val="tx1"/>
        </a:solidFill>
        <a:latin typeface="Tahoma" pitchFamily="34" charset="0"/>
        <a:ea typeface="Tahoma" pitchFamily="34" charset="0"/>
        <a:cs typeface="Tahoma" pitchFamily="34" charset="0"/>
      </a:defRPr>
    </a:lvl4pPr>
    <a:lvl5pPr marL="1828800" algn="l" defTabSz="914400" rtl="0" eaLnBrk="1" latinLnBrk="0" hangingPunct="1">
      <a:defRPr sz="1200" kern="1200">
        <a:solidFill>
          <a:schemeClr val="tx1"/>
        </a:solidFill>
        <a:latin typeface="Tahoma" pitchFamily="34" charset="0"/>
        <a:ea typeface="Tahoma" pitchFamily="34" charset="0"/>
        <a:cs typeface="Tahoma"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895350"/>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39B577F-6036-4BCD-9021-A736CBC28733}" type="slidenum">
              <a:rPr lang="en-US" smtClean="0"/>
              <a:pPr/>
              <a:t>2</a:t>
            </a:fld>
            <a:endParaRPr lang="en-US"/>
          </a:p>
        </p:txBody>
      </p:sp>
    </p:spTree>
    <p:extLst>
      <p:ext uri="{BB962C8B-B14F-4D97-AF65-F5344CB8AC3E}">
        <p14:creationId xmlns:p14="http://schemas.microsoft.com/office/powerpoint/2010/main" val="29178550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895350"/>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39B577F-6036-4BCD-9021-A736CBC28733}" type="slidenum">
              <a:rPr lang="en-US" smtClean="0"/>
              <a:pPr/>
              <a:t>3</a:t>
            </a:fld>
            <a:endParaRPr lang="en-US"/>
          </a:p>
        </p:txBody>
      </p:sp>
    </p:spTree>
    <p:extLst>
      <p:ext uri="{BB962C8B-B14F-4D97-AF65-F5344CB8AC3E}">
        <p14:creationId xmlns:p14="http://schemas.microsoft.com/office/powerpoint/2010/main" val="17265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B966FC-0666-9FE9-688A-F06CA12BEF2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948BD8D-3E81-9C41-D66D-39103AAF38DA}"/>
              </a:ext>
            </a:extLst>
          </p:cNvPr>
          <p:cNvSpPr>
            <a:spLocks noGrp="1" noRot="1" noChangeAspect="1"/>
          </p:cNvSpPr>
          <p:nvPr>
            <p:ph type="sldImg"/>
          </p:nvPr>
        </p:nvSpPr>
        <p:spPr>
          <a:xfrm>
            <a:off x="406400" y="895350"/>
            <a:ext cx="6197600" cy="3486150"/>
          </a:xfrm>
        </p:spPr>
      </p:sp>
      <p:sp>
        <p:nvSpPr>
          <p:cNvPr id="3" name="Notes Placeholder 2">
            <a:extLst>
              <a:ext uri="{FF2B5EF4-FFF2-40B4-BE49-F238E27FC236}">
                <a16:creationId xmlns:a16="http://schemas.microsoft.com/office/drawing/2014/main" id="{E069CB0C-9E5F-A5EA-B183-4C9224FDD1AD}"/>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5D6EA351-5B93-6B37-4DB2-6A68A2DC3E39}"/>
              </a:ext>
            </a:extLst>
          </p:cNvPr>
          <p:cNvSpPr>
            <a:spLocks noGrp="1"/>
          </p:cNvSpPr>
          <p:nvPr>
            <p:ph type="sldNum" sz="quarter" idx="5"/>
          </p:nvPr>
        </p:nvSpPr>
        <p:spPr/>
        <p:txBody>
          <a:bodyPr/>
          <a:lstStyle/>
          <a:p>
            <a:fld id="{639B577F-6036-4BCD-9021-A736CBC28733}" type="slidenum">
              <a:rPr lang="en-US" smtClean="0"/>
              <a:pPr/>
              <a:t>4</a:t>
            </a:fld>
            <a:endParaRPr lang="en-US"/>
          </a:p>
        </p:txBody>
      </p:sp>
    </p:spTree>
    <p:extLst>
      <p:ext uri="{BB962C8B-B14F-4D97-AF65-F5344CB8AC3E}">
        <p14:creationId xmlns:p14="http://schemas.microsoft.com/office/powerpoint/2010/main" val="41388956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89C272-DE2D-7BD4-53E5-B9549E6A77C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17FC9EC-BEB7-A317-B7C0-8A89D390401D}"/>
              </a:ext>
            </a:extLst>
          </p:cNvPr>
          <p:cNvSpPr>
            <a:spLocks noGrp="1" noRot="1" noChangeAspect="1"/>
          </p:cNvSpPr>
          <p:nvPr>
            <p:ph type="sldImg"/>
          </p:nvPr>
        </p:nvSpPr>
        <p:spPr>
          <a:xfrm>
            <a:off x="406400" y="895350"/>
            <a:ext cx="6197600" cy="3486150"/>
          </a:xfrm>
        </p:spPr>
      </p:sp>
      <p:sp>
        <p:nvSpPr>
          <p:cNvPr id="3" name="Notes Placeholder 2">
            <a:extLst>
              <a:ext uri="{FF2B5EF4-FFF2-40B4-BE49-F238E27FC236}">
                <a16:creationId xmlns:a16="http://schemas.microsoft.com/office/drawing/2014/main" id="{2209AC37-2CD1-8E57-72D6-22FEBD6EB50C}"/>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7F675EB9-A303-0893-983F-ECFE1ACC2B67}"/>
              </a:ext>
            </a:extLst>
          </p:cNvPr>
          <p:cNvSpPr>
            <a:spLocks noGrp="1"/>
          </p:cNvSpPr>
          <p:nvPr>
            <p:ph type="sldNum" sz="quarter" idx="5"/>
          </p:nvPr>
        </p:nvSpPr>
        <p:spPr/>
        <p:txBody>
          <a:bodyPr/>
          <a:lstStyle/>
          <a:p>
            <a:fld id="{639B577F-6036-4BCD-9021-A736CBC28733}" type="slidenum">
              <a:rPr lang="en-US" smtClean="0"/>
              <a:pPr/>
              <a:t>5</a:t>
            </a:fld>
            <a:endParaRPr lang="en-US"/>
          </a:p>
        </p:txBody>
      </p:sp>
    </p:spTree>
    <p:extLst>
      <p:ext uri="{BB962C8B-B14F-4D97-AF65-F5344CB8AC3E}">
        <p14:creationId xmlns:p14="http://schemas.microsoft.com/office/powerpoint/2010/main" val="36070546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_and_Conten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a:t>DARPA-BAA-14-62    ICONS  </a:t>
            </a:r>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6" name="Title 1"/>
          <p:cNvSpPr>
            <a:spLocks noGrp="1"/>
          </p:cNvSpPr>
          <p:nvPr>
            <p:ph type="ctrTitle"/>
          </p:nvPr>
        </p:nvSpPr>
        <p:spPr>
          <a:xfrm>
            <a:off x="2163234" y="151418"/>
            <a:ext cx="9520767" cy="612648"/>
          </a:xfrm>
        </p:spPr>
        <p:txBody>
          <a:bodyPr>
            <a:normAutofit/>
          </a:bodyPr>
          <a:lstStyle>
            <a:lvl1pPr algn="l">
              <a:defRPr sz="2400" b="0">
                <a:latin typeface="Tahoma" pitchFamily="34" charset="0"/>
                <a:ea typeface="Tahoma" pitchFamily="34" charset="0"/>
                <a:cs typeface="Tahoma" pitchFamily="34" charset="0"/>
              </a:defRPr>
            </a:lvl1pPr>
          </a:lstStyle>
          <a:p>
            <a:r>
              <a:rPr lang="en-US"/>
              <a:t>Click to edit Master title style</a:t>
            </a:r>
          </a:p>
        </p:txBody>
      </p:sp>
      <p:cxnSp>
        <p:nvCxnSpPr>
          <p:cNvPr id="7" name="Straight Connector 6"/>
          <p:cNvCxnSpPr>
            <a:cxnSpLocks noChangeShapeType="1"/>
          </p:cNvCxnSpPr>
          <p:nvPr userDrawn="1"/>
        </p:nvCxnSpPr>
        <p:spPr bwMode="auto">
          <a:xfrm>
            <a:off x="508000" y="840102"/>
            <a:ext cx="11176000" cy="1587"/>
          </a:xfrm>
          <a:prstGeom prst="line">
            <a:avLst/>
          </a:prstGeom>
          <a:noFill/>
          <a:ln w="22225">
            <a:solidFill>
              <a:srgbClr val="0F5E90"/>
            </a:solidFill>
            <a:round/>
            <a:headEnd/>
            <a:tailEnd/>
          </a:ln>
          <a:extLst>
            <a:ext uri="{909E8E84-426E-40DD-AFC4-6F175D3DCCD1}">
              <a14:hiddenFill xmlns:a14="http://schemas.microsoft.com/office/drawing/2010/main">
                <a:noFill/>
              </a14:hiddenFill>
            </a:ext>
          </a:extLst>
        </p:spPr>
      </p:cxnSp>
      <p:cxnSp>
        <p:nvCxnSpPr>
          <p:cNvPr id="8" name="Straight Connector 7"/>
          <p:cNvCxnSpPr>
            <a:cxnSpLocks/>
            <a:endCxn id="3" idx="0"/>
          </p:cNvCxnSpPr>
          <p:nvPr userDrawn="1"/>
        </p:nvCxnSpPr>
        <p:spPr>
          <a:xfrm flipH="1">
            <a:off x="6096001" y="841688"/>
            <a:ext cx="17100" cy="5708338"/>
          </a:xfrm>
          <a:prstGeom prst="line">
            <a:avLst/>
          </a:prstGeom>
          <a:ln w="3175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508000" y="3657600"/>
            <a:ext cx="112776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1853400" y="859358"/>
            <a:ext cx="2641600" cy="276999"/>
          </a:xfrm>
          <a:prstGeom prst="rect">
            <a:avLst/>
          </a:prstGeom>
          <a:noFill/>
        </p:spPr>
        <p:txBody>
          <a:bodyPr wrap="square" rtlCol="0">
            <a:spAutoFit/>
          </a:bodyPr>
          <a:lstStyle/>
          <a:p>
            <a:pPr algn="ctr"/>
            <a:r>
              <a:rPr lang="en-US" sz="1200" b="1">
                <a:solidFill>
                  <a:prstClr val="black"/>
                </a:solidFill>
                <a:cs typeface="Tahoma" pitchFamily="34" charset="0"/>
              </a:rPr>
              <a:t>Concept</a:t>
            </a:r>
          </a:p>
        </p:txBody>
      </p:sp>
      <p:sp>
        <p:nvSpPr>
          <p:cNvPr id="12" name="TextBox 11"/>
          <p:cNvSpPr txBox="1"/>
          <p:nvPr userDrawn="1"/>
        </p:nvSpPr>
        <p:spPr>
          <a:xfrm>
            <a:off x="1128967" y="3656491"/>
            <a:ext cx="4090467" cy="276999"/>
          </a:xfrm>
          <a:prstGeom prst="rect">
            <a:avLst/>
          </a:prstGeom>
          <a:noFill/>
        </p:spPr>
        <p:txBody>
          <a:bodyPr wrap="square" rtlCol="0">
            <a:spAutoFit/>
          </a:bodyPr>
          <a:lstStyle/>
          <a:p>
            <a:pPr algn="ctr"/>
            <a:r>
              <a:rPr lang="en-US" sz="1200" b="1">
                <a:solidFill>
                  <a:prstClr val="black"/>
                </a:solidFill>
                <a:cs typeface="Tahoma" pitchFamily="34" charset="0"/>
              </a:rPr>
              <a:t>Strengths of the proposed approach</a:t>
            </a:r>
          </a:p>
        </p:txBody>
      </p:sp>
      <p:sp>
        <p:nvSpPr>
          <p:cNvPr id="14" name="TextBox 13"/>
          <p:cNvSpPr txBox="1"/>
          <p:nvPr userDrawn="1"/>
        </p:nvSpPr>
        <p:spPr>
          <a:xfrm>
            <a:off x="6783667" y="3676051"/>
            <a:ext cx="4394200" cy="276999"/>
          </a:xfrm>
          <a:prstGeom prst="rect">
            <a:avLst/>
          </a:prstGeom>
          <a:noFill/>
        </p:spPr>
        <p:txBody>
          <a:bodyPr wrap="square" rtlCol="0">
            <a:spAutoFit/>
          </a:bodyPr>
          <a:lstStyle/>
          <a:p>
            <a:pPr algn="ctr"/>
            <a:r>
              <a:rPr lang="en-US" sz="1200" b="1">
                <a:solidFill>
                  <a:prstClr val="black"/>
                </a:solidFill>
                <a:cs typeface="Tahoma" pitchFamily="34" charset="0"/>
              </a:rPr>
              <a:t>Weaknesses of the proposed approach</a:t>
            </a:r>
          </a:p>
        </p:txBody>
      </p:sp>
      <p:sp>
        <p:nvSpPr>
          <p:cNvPr id="15" name="TextBox 13"/>
          <p:cNvSpPr txBox="1"/>
          <p:nvPr userDrawn="1"/>
        </p:nvSpPr>
        <p:spPr>
          <a:xfrm>
            <a:off x="6206822" y="865220"/>
            <a:ext cx="5212357"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b="1">
                <a:solidFill>
                  <a:prstClr val="black"/>
                </a:solidFill>
                <a:cs typeface="Tahoma" pitchFamily="34" charset="0"/>
              </a:rPr>
              <a:t>Approach</a:t>
            </a:r>
          </a:p>
        </p:txBody>
      </p:sp>
      <p:pic>
        <p:nvPicPr>
          <p:cNvPr id="2" name="Picture 1">
            <a:extLst>
              <a:ext uri="{FF2B5EF4-FFF2-40B4-BE49-F238E27FC236}">
                <a16:creationId xmlns:a16="http://schemas.microsoft.com/office/drawing/2014/main" id="{7D9A8CA6-7B0E-2E35-915E-4E17CC41ACA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81000" y="112209"/>
            <a:ext cx="1241441" cy="691068"/>
          </a:xfrm>
          <a:prstGeom prst="rect">
            <a:avLst/>
          </a:prstGeom>
        </p:spPr>
      </p:pic>
    </p:spTree>
    <p:extLst>
      <p:ext uri="{BB962C8B-B14F-4D97-AF65-F5344CB8AC3E}">
        <p14:creationId xmlns:p14="http://schemas.microsoft.com/office/powerpoint/2010/main" val="1270237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_and_Conten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a:t>DARPA-BAA-14-62    ICONS  </a:t>
            </a:r>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pic>
        <p:nvPicPr>
          <p:cNvPr id="2" name="Picture 1">
            <a:extLst>
              <a:ext uri="{FF2B5EF4-FFF2-40B4-BE49-F238E27FC236}">
                <a16:creationId xmlns:a16="http://schemas.microsoft.com/office/drawing/2014/main" id="{1D2A6BAE-65D0-509C-4587-A15F9DBB113D}"/>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81000" y="112209"/>
            <a:ext cx="1241441" cy="691068"/>
          </a:xfrm>
          <a:prstGeom prst="rect">
            <a:avLst/>
          </a:prstGeom>
        </p:spPr>
      </p:pic>
    </p:spTree>
    <p:extLst>
      <p:ext uri="{BB962C8B-B14F-4D97-AF65-F5344CB8AC3E}">
        <p14:creationId xmlns:p14="http://schemas.microsoft.com/office/powerpoint/2010/main" val="4267707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ogo_and_Title_Only">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a:t>DARPA-BAA-14-62    ICONS  </a:t>
            </a:r>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cxnSp>
        <p:nvCxnSpPr>
          <p:cNvPr id="6" name="Straight Connector 5"/>
          <p:cNvCxnSpPr>
            <a:cxnSpLocks noChangeShapeType="1"/>
          </p:cNvCxnSpPr>
          <p:nvPr userDrawn="1"/>
        </p:nvCxnSpPr>
        <p:spPr bwMode="auto">
          <a:xfrm>
            <a:off x="508000" y="840102"/>
            <a:ext cx="11176000" cy="1587"/>
          </a:xfrm>
          <a:prstGeom prst="line">
            <a:avLst/>
          </a:prstGeom>
          <a:noFill/>
          <a:ln w="22225">
            <a:solidFill>
              <a:srgbClr val="0F5E90"/>
            </a:solidFill>
            <a:round/>
            <a:headEnd/>
            <a:tailEnd/>
          </a:ln>
          <a:extLst>
            <a:ext uri="{909E8E84-426E-40DD-AFC4-6F175D3DCCD1}">
              <a14:hiddenFill xmlns:a14="http://schemas.microsoft.com/office/drawing/2010/main">
                <a:noFill/>
              </a14:hiddenFill>
            </a:ext>
          </a:extLst>
        </p:spPr>
      </p:cxnSp>
      <p:sp>
        <p:nvSpPr>
          <p:cNvPr id="7" name="Title 1"/>
          <p:cNvSpPr>
            <a:spLocks noGrp="1"/>
          </p:cNvSpPr>
          <p:nvPr>
            <p:ph type="ctrTitle"/>
          </p:nvPr>
        </p:nvSpPr>
        <p:spPr>
          <a:xfrm>
            <a:off x="2163234" y="151418"/>
            <a:ext cx="9520767" cy="612648"/>
          </a:xfrm>
        </p:spPr>
        <p:txBody>
          <a:bodyPr>
            <a:normAutofit/>
          </a:bodyPr>
          <a:lstStyle>
            <a:lvl1pPr algn="l">
              <a:defRPr sz="2400" b="0">
                <a:latin typeface="Tahoma" pitchFamily="34" charset="0"/>
                <a:ea typeface="Tahoma" pitchFamily="34" charset="0"/>
                <a:cs typeface="Tahoma" pitchFamily="34" charset="0"/>
              </a:defRPr>
            </a:lvl1pPr>
          </a:lstStyle>
          <a:p>
            <a:r>
              <a:rPr lang="en-US"/>
              <a:t>Click to edit Master title style</a:t>
            </a:r>
          </a:p>
        </p:txBody>
      </p:sp>
      <p:pic>
        <p:nvPicPr>
          <p:cNvPr id="5" name="Picture 4">
            <a:extLst>
              <a:ext uri="{FF2B5EF4-FFF2-40B4-BE49-F238E27FC236}">
                <a16:creationId xmlns:a16="http://schemas.microsoft.com/office/drawing/2014/main" id="{8863228B-CF75-EED0-6051-30F3A11C4CD9}"/>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81000" y="112209"/>
            <a:ext cx="1241441" cy="691068"/>
          </a:xfrm>
          <a:prstGeom prst="rect">
            <a:avLst/>
          </a:prstGeom>
        </p:spPr>
      </p:pic>
    </p:spTree>
    <p:extLst>
      <p:ext uri="{BB962C8B-B14F-4D97-AF65-F5344CB8AC3E}">
        <p14:creationId xmlns:p14="http://schemas.microsoft.com/office/powerpoint/2010/main" val="31025215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Text Placeholder 2"/>
          <p:cNvSpPr>
            <a:spLocks noGrp="1"/>
          </p:cNvSpPr>
          <p:nvPr>
            <p:ph type="body" idx="1"/>
          </p:nvPr>
        </p:nvSpPr>
        <p:spPr bwMode="auto">
          <a:xfrm>
            <a:off x="508000" y="1219200"/>
            <a:ext cx="11176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Footer Placeholder 4"/>
          <p:cNvSpPr>
            <a:spLocks noGrp="1"/>
          </p:cNvSpPr>
          <p:nvPr>
            <p:ph type="ftr" sz="quarter" idx="3"/>
          </p:nvPr>
        </p:nvSpPr>
        <p:spPr>
          <a:xfrm>
            <a:off x="1778000" y="6550026"/>
            <a:ext cx="8636000" cy="298450"/>
          </a:xfrm>
          <a:prstGeom prst="rect">
            <a:avLst/>
          </a:prstGeom>
        </p:spPr>
        <p:txBody>
          <a:bodyPr vert="horz" wrap="square" lIns="91440" tIns="45720" rIns="91440" bIns="45720" numCol="1" anchor="ctr" anchorCtr="0" compatLnSpc="1">
            <a:prstTxWarp prst="textNoShape">
              <a:avLst/>
            </a:prstTxWarp>
          </a:bodyPr>
          <a:lstStyle>
            <a:lvl1pPr algn="ctr">
              <a:defRPr sz="900" baseline="0">
                <a:solidFill>
                  <a:srgbClr val="898989"/>
                </a:solidFill>
                <a:latin typeface="Tahoma" charset="0"/>
              </a:defRPr>
            </a:lvl1pPr>
          </a:lstStyle>
          <a:p>
            <a:pPr>
              <a:defRPr/>
            </a:pPr>
            <a:r>
              <a:rPr lang="en-US"/>
              <a:t>DARPA-BAA-14-62    ICONS  </a:t>
            </a:r>
          </a:p>
        </p:txBody>
      </p:sp>
      <p:sp>
        <p:nvSpPr>
          <p:cNvPr id="12" name="Slide Number Placeholder 5"/>
          <p:cNvSpPr>
            <a:spLocks noGrp="1"/>
          </p:cNvSpPr>
          <p:nvPr>
            <p:ph type="sldNum" sz="quarter" idx="4"/>
          </p:nvPr>
        </p:nvSpPr>
        <p:spPr>
          <a:xfrm>
            <a:off x="10803240" y="6553200"/>
            <a:ext cx="1016000" cy="292102"/>
          </a:xfrm>
          <a:prstGeom prst="rect">
            <a:avLst/>
          </a:prstGeom>
        </p:spPr>
        <p:txBody>
          <a:bodyPr vert="horz" wrap="square" lIns="91440" tIns="45720" rIns="91440" bIns="45720" numCol="1" anchor="ctr" anchorCtr="0" compatLnSpc="1">
            <a:prstTxWarp prst="textNoShape">
              <a:avLst/>
            </a:prstTxWarp>
          </a:bodyPr>
          <a:lstStyle>
            <a:lvl1pPr algn="r">
              <a:defRPr sz="1200" baseline="0">
                <a:solidFill>
                  <a:srgbClr val="898989"/>
                </a:solidFill>
                <a:latin typeface="Tahoma" charset="0"/>
              </a:defRPr>
            </a:lvl1pPr>
          </a:lstStyle>
          <a:p>
            <a:pPr>
              <a:defRPr/>
            </a:pPr>
            <a:fld id="{231CC523-8BC6-4921-807A-66BD262F34AB}" type="slidenum">
              <a:rPr lang="en-US"/>
              <a:pPr>
                <a:defRPr/>
              </a:pPr>
              <a:t>‹#›</a:t>
            </a:fld>
            <a:endParaRPr lang="en-US"/>
          </a:p>
        </p:txBody>
      </p:sp>
      <p:sp>
        <p:nvSpPr>
          <p:cNvPr id="13" name="Title Placeholder 9"/>
          <p:cNvSpPr>
            <a:spLocks noGrp="1"/>
          </p:cNvSpPr>
          <p:nvPr>
            <p:ph type="title"/>
          </p:nvPr>
        </p:nvSpPr>
        <p:spPr bwMode="auto">
          <a:xfrm>
            <a:off x="2163233" y="152400"/>
            <a:ext cx="9520767"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Master title style</a:t>
            </a:r>
          </a:p>
        </p:txBody>
      </p:sp>
      <p:sp>
        <p:nvSpPr>
          <p:cNvPr id="2" name="Date Placeholder 1"/>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solidFill>
                <a:prstClr val="black">
                  <a:tint val="75000"/>
                </a:prstClr>
              </a:solidFill>
            </a:endParaRPr>
          </a:p>
        </p:txBody>
      </p:sp>
      <p:pic>
        <p:nvPicPr>
          <p:cNvPr id="3" name="Picture 2">
            <a:extLst>
              <a:ext uri="{FF2B5EF4-FFF2-40B4-BE49-F238E27FC236}">
                <a16:creationId xmlns:a16="http://schemas.microsoft.com/office/drawing/2014/main" id="{6BBC86D2-40AD-FE25-97C1-34A415D3387D}"/>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p:blipFill>
        <p:spPr>
          <a:xfrm>
            <a:off x="381000" y="112209"/>
            <a:ext cx="1241441" cy="691068"/>
          </a:xfrm>
          <a:prstGeom prst="rect">
            <a:avLst/>
          </a:prstGeom>
        </p:spPr>
      </p:pic>
    </p:spTree>
    <p:extLst>
      <p:ext uri="{BB962C8B-B14F-4D97-AF65-F5344CB8AC3E}">
        <p14:creationId xmlns:p14="http://schemas.microsoft.com/office/powerpoint/2010/main" val="1211192292"/>
      </p:ext>
    </p:extLst>
  </p:cSld>
  <p:clrMap bg1="lt1" tx1="dk1" bg2="lt2" tx2="dk2" accent1="accent1" accent2="accent2" accent3="accent3" accent4="accent4" accent5="accent5" accent6="accent6" hlink="hlink" folHlink="folHlink"/>
  <p:sldLayoutIdLst>
    <p:sldLayoutId id="2147483764" r:id="rId1"/>
    <p:sldLayoutId id="2147483767" r:id="rId2"/>
    <p:sldLayoutId id="2147483765" r:id="rId3"/>
  </p:sldLayoutIdLst>
  <p:hf hdr="0" dt="0"/>
  <p:txStyles>
    <p:titleStyle>
      <a:lvl1pPr algn="l" defTabSz="914400" rtl="0" eaLnBrk="1" latinLnBrk="0" hangingPunct="1">
        <a:spcBef>
          <a:spcPct val="0"/>
        </a:spcBef>
        <a:buNone/>
        <a:defRPr sz="2200" kern="1200">
          <a:solidFill>
            <a:schemeClr val="tx1"/>
          </a:solidFill>
          <a:latin typeface="Tahoma" pitchFamily="34" charset="0"/>
          <a:ea typeface="+mj-ea"/>
          <a:cs typeface="Tahoma" pitchFamily="34" charset="0"/>
        </a:defRPr>
      </a:lvl1pPr>
    </p:titleStyle>
    <p:bodyStyle>
      <a:lvl1pPr marL="342900" indent="-342900" algn="l" defTabSz="914400" rtl="0" eaLnBrk="1" latinLnBrk="0" hangingPunct="1">
        <a:spcBef>
          <a:spcPct val="20000"/>
        </a:spcBef>
        <a:buFont typeface="Arial" pitchFamily="34" charset="0"/>
        <a:buNone/>
        <a:defRPr sz="2000" kern="1200">
          <a:solidFill>
            <a:schemeClr val="tx1"/>
          </a:solidFill>
          <a:latin typeface="Tahoma" pitchFamily="34" charset="0"/>
          <a:ea typeface="+mn-ea"/>
          <a:cs typeface="Tahoma"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Tahoma" pitchFamily="34" charset="0"/>
          <a:ea typeface="+mn-ea"/>
          <a:cs typeface="Tahoma"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Tahoma" pitchFamily="34" charset="0"/>
          <a:ea typeface="+mn-ea"/>
          <a:cs typeface="Tahoma" pitchFamily="34" charset="0"/>
        </a:defRPr>
      </a:lvl3pPr>
      <a:lvl4pPr marL="1600200" indent="-228600" algn="l" defTabSz="914400" rtl="0" eaLnBrk="1" latinLnBrk="0" hangingPunct="1">
        <a:spcBef>
          <a:spcPct val="20000"/>
        </a:spcBef>
        <a:buFont typeface="Arial" pitchFamily="34" charset="0"/>
        <a:buChar char="•"/>
        <a:defRPr sz="1400" kern="1200">
          <a:solidFill>
            <a:schemeClr val="tx1"/>
          </a:solidFill>
          <a:latin typeface="Tahoma" pitchFamily="34" charset="0"/>
          <a:ea typeface="+mn-ea"/>
          <a:cs typeface="Tahoma" pitchFamily="34" charset="0"/>
        </a:defRPr>
      </a:lvl4pPr>
      <a:lvl5pPr marL="2057400" indent="-228600" algn="l" defTabSz="914400" rtl="0" eaLnBrk="1" latinLnBrk="0" hangingPunct="1">
        <a:spcBef>
          <a:spcPct val="20000"/>
        </a:spcBef>
        <a:buFont typeface="Arial" pitchFamily="34" charset="0"/>
        <a:buChar char="•"/>
        <a:defRPr sz="1400" kern="1200">
          <a:solidFill>
            <a:schemeClr val="tx1"/>
          </a:solidFill>
          <a:latin typeface="Tahoma" pitchFamily="34" charset="0"/>
          <a:ea typeface="+mn-ea"/>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95E783C4-E481-D827-BC0A-B7FBA47F50B3}"/>
              </a:ext>
            </a:extLst>
          </p:cNvPr>
          <p:cNvSpPr>
            <a:spLocks noGrp="1"/>
          </p:cNvSpPr>
          <p:nvPr>
            <p:ph type="ftr" sz="quarter" idx="10"/>
          </p:nvPr>
        </p:nvSpPr>
        <p:spPr/>
        <p:txBody>
          <a:bodyPr/>
          <a:lstStyle/>
          <a:p>
            <a:pPr>
              <a:defRPr/>
            </a:pPr>
            <a:r>
              <a:rPr lang="en-US"/>
              <a:t>DARPA-PA-24-04-XX [DO Name]</a:t>
            </a:r>
          </a:p>
        </p:txBody>
      </p:sp>
      <p:sp>
        <p:nvSpPr>
          <p:cNvPr id="3" name="Slide Number Placeholder 2">
            <a:extLst>
              <a:ext uri="{FF2B5EF4-FFF2-40B4-BE49-F238E27FC236}">
                <a16:creationId xmlns:a16="http://schemas.microsoft.com/office/drawing/2014/main" id="{1ED8C3E2-5FF9-D788-CDA1-D1F16F714AB8}"/>
              </a:ext>
            </a:extLst>
          </p:cNvPr>
          <p:cNvSpPr>
            <a:spLocks noGrp="1"/>
          </p:cNvSpPr>
          <p:nvPr>
            <p:ph type="sldNum" sz="quarter" idx="11"/>
          </p:nvPr>
        </p:nvSpPr>
        <p:spPr/>
        <p:txBody>
          <a:bodyPr/>
          <a:lstStyle/>
          <a:p>
            <a:pPr>
              <a:defRPr/>
            </a:pPr>
            <a:fld id="{231CC523-8BC6-4921-807A-66BD262F34AB}" type="slidenum">
              <a:rPr lang="en-US" smtClean="0"/>
              <a:pPr>
                <a:defRPr/>
              </a:pPr>
              <a:t>1</a:t>
            </a:fld>
            <a:endParaRPr lang="en-US"/>
          </a:p>
        </p:txBody>
      </p:sp>
      <p:sp>
        <p:nvSpPr>
          <p:cNvPr id="4" name="Title 3">
            <a:extLst>
              <a:ext uri="{FF2B5EF4-FFF2-40B4-BE49-F238E27FC236}">
                <a16:creationId xmlns:a16="http://schemas.microsoft.com/office/drawing/2014/main" id="{C872A8DD-C370-9553-B80C-DF99FEC8CC2C}"/>
              </a:ext>
            </a:extLst>
          </p:cNvPr>
          <p:cNvSpPr>
            <a:spLocks noGrp="1"/>
          </p:cNvSpPr>
          <p:nvPr>
            <p:ph type="ctrTitle"/>
          </p:nvPr>
        </p:nvSpPr>
        <p:spPr>
          <a:xfrm>
            <a:off x="2163234" y="9524"/>
            <a:ext cx="9520767" cy="754542"/>
          </a:xfrm>
        </p:spPr>
        <p:txBody>
          <a:bodyPr>
            <a:normAutofit fontScale="90000"/>
          </a:bodyPr>
          <a:lstStyle/>
          <a:p>
            <a:r>
              <a:rPr lang="en-US" sz="2700">
                <a:ea typeface="ＭＳ Ｐゴシック" pitchFamily="-32" charset="-128"/>
                <a:cs typeface="ＭＳ Ｐゴシック" pitchFamily="-32" charset="-128"/>
              </a:rPr>
              <a:t>Full Proposal Title</a:t>
            </a:r>
            <a:br>
              <a:rPr lang="en-US" sz="3600">
                <a:ea typeface="ＭＳ Ｐゴシック" pitchFamily="-32" charset="-128"/>
                <a:cs typeface="ＭＳ Ｐゴシック" pitchFamily="-32" charset="-128"/>
              </a:rPr>
            </a:br>
            <a:r>
              <a:rPr lang="en-US" sz="2400">
                <a:ea typeface="ＭＳ Ｐゴシック" pitchFamily="-32" charset="-128"/>
                <a:cs typeface="ＭＳ Ｐゴシック" pitchFamily="-32" charset="-128"/>
              </a:rPr>
              <a:t>Organization Name(s); Technical POC Name(s)</a:t>
            </a:r>
            <a:r>
              <a:rPr lang="en-US">
                <a:highlight>
                  <a:srgbClr val="FFFF00"/>
                </a:highlight>
              </a:rPr>
              <a:t> (edit as needed)</a:t>
            </a:r>
            <a:endParaRPr lang="en-US"/>
          </a:p>
        </p:txBody>
      </p:sp>
      <p:pic>
        <p:nvPicPr>
          <p:cNvPr id="6" name="Picture 5">
            <a:extLst>
              <a:ext uri="{FF2B5EF4-FFF2-40B4-BE49-F238E27FC236}">
                <a16:creationId xmlns:a16="http://schemas.microsoft.com/office/drawing/2014/main" id="{A936EE79-BE1B-61D6-78F2-407D20BFBE7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381000" y="112209"/>
            <a:ext cx="1241441" cy="691068"/>
          </a:xfrm>
          <a:prstGeom prst="rect">
            <a:avLst/>
          </a:prstGeom>
        </p:spPr>
      </p:pic>
    </p:spTree>
    <p:extLst>
      <p:ext uri="{BB962C8B-B14F-4D97-AF65-F5344CB8AC3E}">
        <p14:creationId xmlns:p14="http://schemas.microsoft.com/office/powerpoint/2010/main" val="3167515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9F50956-7174-078C-8139-4DE69ABA9C23}"/>
              </a:ext>
            </a:extLst>
          </p:cNvPr>
          <p:cNvSpPr>
            <a:spLocks noGrp="1"/>
          </p:cNvSpPr>
          <p:nvPr>
            <p:ph type="sldNum" sz="quarter" idx="11"/>
          </p:nvPr>
        </p:nvSpPr>
        <p:spPr/>
        <p:txBody>
          <a:bodyPr/>
          <a:lstStyle/>
          <a:p>
            <a:pPr>
              <a:defRPr/>
            </a:pPr>
            <a:fld id="{231CC523-8BC6-4921-807A-66BD262F34AB}" type="slidenum">
              <a:rPr lang="en-US" smtClean="0"/>
              <a:pPr>
                <a:defRPr/>
              </a:pPr>
              <a:t>2</a:t>
            </a:fld>
            <a:endParaRPr lang="en-US"/>
          </a:p>
        </p:txBody>
      </p:sp>
      <p:sp>
        <p:nvSpPr>
          <p:cNvPr id="4" name="Title 3">
            <a:extLst>
              <a:ext uri="{FF2B5EF4-FFF2-40B4-BE49-F238E27FC236}">
                <a16:creationId xmlns:a16="http://schemas.microsoft.com/office/drawing/2014/main" id="{4CF46059-8434-0D83-69BA-8DD1BF80F838}"/>
              </a:ext>
            </a:extLst>
          </p:cNvPr>
          <p:cNvSpPr>
            <a:spLocks noGrp="1"/>
          </p:cNvSpPr>
          <p:nvPr>
            <p:ph type="ctrTitle"/>
          </p:nvPr>
        </p:nvSpPr>
        <p:spPr/>
        <p:txBody>
          <a:bodyPr>
            <a:normAutofit/>
          </a:bodyPr>
          <a:lstStyle/>
          <a:p>
            <a:r>
              <a:rPr lang="en-US"/>
              <a:t>Performance metrics of the proposed approach </a:t>
            </a:r>
            <a:r>
              <a:rPr lang="en-US">
                <a:highlight>
                  <a:srgbClr val="FFFF00"/>
                </a:highlight>
              </a:rPr>
              <a:t>(edit as needed)</a:t>
            </a:r>
          </a:p>
        </p:txBody>
      </p:sp>
      <p:graphicFrame>
        <p:nvGraphicFramePr>
          <p:cNvPr id="5" name="Content Placeholder 5">
            <a:extLst>
              <a:ext uri="{FF2B5EF4-FFF2-40B4-BE49-F238E27FC236}">
                <a16:creationId xmlns:a16="http://schemas.microsoft.com/office/drawing/2014/main" id="{1D98892C-F586-D65D-5E31-41D56B3B4E34}"/>
              </a:ext>
            </a:extLst>
          </p:cNvPr>
          <p:cNvGraphicFramePr>
            <a:graphicFrameLocks/>
          </p:cNvGraphicFramePr>
          <p:nvPr>
            <p:extLst>
              <p:ext uri="{D42A27DB-BD31-4B8C-83A1-F6EECF244321}">
                <p14:modId xmlns:p14="http://schemas.microsoft.com/office/powerpoint/2010/main" val="227609313"/>
              </p:ext>
            </p:extLst>
          </p:nvPr>
        </p:nvGraphicFramePr>
        <p:xfrm>
          <a:off x="494852" y="978375"/>
          <a:ext cx="11189149" cy="3207085"/>
        </p:xfrm>
        <a:graphic>
          <a:graphicData uri="http://schemas.openxmlformats.org/drawingml/2006/table">
            <a:tbl>
              <a:tblPr firstRow="1" bandRow="1">
                <a:tableStyleId>{5940675A-B579-460E-94D1-54222C63F5DA}</a:tableStyleId>
              </a:tblPr>
              <a:tblGrid>
                <a:gridCol w="2724577">
                  <a:extLst>
                    <a:ext uri="{9D8B030D-6E8A-4147-A177-3AD203B41FA5}">
                      <a16:colId xmlns:a16="http://schemas.microsoft.com/office/drawing/2014/main" val="193938714"/>
                    </a:ext>
                  </a:extLst>
                </a:gridCol>
                <a:gridCol w="4243001">
                  <a:extLst>
                    <a:ext uri="{9D8B030D-6E8A-4147-A177-3AD203B41FA5}">
                      <a16:colId xmlns:a16="http://schemas.microsoft.com/office/drawing/2014/main" val="3688083342"/>
                    </a:ext>
                  </a:extLst>
                </a:gridCol>
                <a:gridCol w="4221571">
                  <a:extLst>
                    <a:ext uri="{9D8B030D-6E8A-4147-A177-3AD203B41FA5}">
                      <a16:colId xmlns:a16="http://schemas.microsoft.com/office/drawing/2014/main" val="3750419310"/>
                    </a:ext>
                  </a:extLst>
                </a:gridCol>
              </a:tblGrid>
              <a:tr h="523855">
                <a:tc>
                  <a:txBody>
                    <a:bodyPr/>
                    <a:lstStyle/>
                    <a:p>
                      <a:pPr algn="ctr"/>
                      <a:r>
                        <a:rPr lang="en-US" sz="1600">
                          <a:latin typeface="Calibri" panose="020F0502020204030204" pitchFamily="34" charset="0"/>
                          <a:cs typeface="Calibri" panose="020F0502020204030204" pitchFamily="34" charset="0"/>
                        </a:rPr>
                        <a:t>Metric</a:t>
                      </a:r>
                    </a:p>
                  </a:txBody>
                  <a:tcPr anchor="ctr"/>
                </a:tc>
                <a:tc>
                  <a:txBody>
                    <a:bodyPr/>
                    <a:lstStyle/>
                    <a:p>
                      <a:pPr algn="ctr"/>
                      <a:r>
                        <a:rPr lang="en-US" sz="1600"/>
                        <a:t>Phase 1</a:t>
                      </a:r>
                      <a:endParaRPr lang="en-US" sz="1600">
                        <a:latin typeface="Calibri" panose="020F0502020204030204" pitchFamily="34" charset="0"/>
                        <a:cs typeface="Calibri" panose="020F0502020204030204" pitchFamily="34" charset="0"/>
                      </a:endParaRPr>
                    </a:p>
                  </a:txBody>
                  <a:tcPr anchor="ctr"/>
                </a:tc>
                <a:tc>
                  <a:txBody>
                    <a:bodyPr/>
                    <a:lstStyle/>
                    <a:p>
                      <a:pPr algn="ctr"/>
                      <a:r>
                        <a:rPr lang="en-US" sz="1600"/>
                        <a:t>Phase 2</a:t>
                      </a:r>
                      <a:endParaRPr lang="en-US" sz="1600">
                        <a:latin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2160584429"/>
                  </a:ext>
                </a:extLst>
              </a:tr>
              <a:tr h="894410">
                <a:tc>
                  <a:txBody>
                    <a:bodyPr/>
                    <a:lstStyle/>
                    <a:p>
                      <a:pPr marL="0" algn="ctr" defTabSz="914400" rtl="0" eaLnBrk="1" latinLnBrk="0" hangingPunct="1"/>
                      <a:r>
                        <a:rPr lang="en-US" sz="1600" b="1" kern="1200">
                          <a:solidFill>
                            <a:schemeClr val="dk1"/>
                          </a:solidFill>
                          <a:latin typeface="Calibri" panose="020F0502020204030204" pitchFamily="34" charset="0"/>
                          <a:ea typeface="+mn-ea"/>
                          <a:cs typeface="Calibri" panose="020F0502020204030204" pitchFamily="34" charset="0"/>
                        </a:rPr>
                        <a:t>Metric 1 (replace with metric name)</a:t>
                      </a:r>
                    </a:p>
                  </a:txBody>
                  <a:tcPr anchor="ctr"/>
                </a:tc>
                <a:tc>
                  <a:txBody>
                    <a:bodyPr/>
                    <a:lstStyle/>
                    <a:p>
                      <a:pPr marL="285750" indent="-285750" algn="l" defTabSz="914400" rtl="0" eaLnBrk="1" latinLnBrk="0" hangingPunct="1">
                        <a:buFont typeface="Arial" panose="020B0604020202020204" pitchFamily="34" charset="0"/>
                        <a:buChar char="•"/>
                      </a:pPr>
                      <a:r>
                        <a:rPr lang="en-US" sz="1600" kern="1200">
                          <a:solidFill>
                            <a:schemeClr val="dk1"/>
                          </a:solidFill>
                          <a:latin typeface="Calibri" panose="020F0502020204030204" pitchFamily="34" charset="0"/>
                          <a:ea typeface="+mn-ea"/>
                          <a:cs typeface="Calibri" panose="020F0502020204030204" pitchFamily="34" charset="0"/>
                        </a:rPr>
                        <a:t>Calculated value</a:t>
                      </a:r>
                    </a:p>
                    <a:p>
                      <a:pPr marL="285750" indent="-285750" algn="l" defTabSz="914400" rtl="0" eaLnBrk="1" latinLnBrk="0" hangingPunct="1">
                        <a:buFont typeface="Arial" panose="020B0604020202020204" pitchFamily="34" charset="0"/>
                        <a:buChar char="•"/>
                      </a:pPr>
                      <a:r>
                        <a:rPr lang="en-US" sz="1600" kern="1200">
                          <a:solidFill>
                            <a:schemeClr val="dk1"/>
                          </a:solidFill>
                          <a:latin typeface="Calibri" panose="020F0502020204030204" pitchFamily="34" charset="0"/>
                          <a:ea typeface="+mn-ea"/>
                          <a:cs typeface="Calibri" panose="020F0502020204030204" pitchFamily="34" charset="0"/>
                        </a:rPr>
                        <a:t>Proposal pages/section which provides rational and sufficient evidence</a:t>
                      </a:r>
                    </a:p>
                  </a:txBody>
                  <a:tcPr anchor="ctr"/>
                </a:tc>
                <a:tc>
                  <a:txBody>
                    <a:bodyPr/>
                    <a:lstStyle/>
                    <a:p>
                      <a:pPr marL="285750" indent="-285750" algn="l" defTabSz="914400" rtl="0" eaLnBrk="1" latinLnBrk="0" hangingPunct="1">
                        <a:buFont typeface="Arial" panose="020B0604020202020204" pitchFamily="34" charset="0"/>
                        <a:buChar char="•"/>
                      </a:pPr>
                      <a:endParaRPr lang="en-US" sz="1600" kern="1200">
                        <a:solidFill>
                          <a:schemeClr val="dk1"/>
                        </a:solidFill>
                        <a:latin typeface="Calibri" panose="020F0502020204030204" pitchFamily="34" charset="0"/>
                        <a:ea typeface="+mn-ea"/>
                        <a:cs typeface="Calibri" panose="020F0502020204030204" pitchFamily="34" charset="0"/>
                      </a:endParaRPr>
                    </a:p>
                  </a:txBody>
                  <a:tcPr anchor="ctr"/>
                </a:tc>
                <a:extLst>
                  <a:ext uri="{0D108BD9-81ED-4DB2-BD59-A6C34878D82A}">
                    <a16:rowId xmlns:a16="http://schemas.microsoft.com/office/drawing/2014/main" val="2272374905"/>
                  </a:ext>
                </a:extLst>
              </a:tr>
              <a:tr h="8944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kern="1200">
                          <a:solidFill>
                            <a:schemeClr val="dk1"/>
                          </a:solidFill>
                          <a:latin typeface="Calibri" panose="020F0502020204030204" pitchFamily="34" charset="0"/>
                          <a:ea typeface="+mn-ea"/>
                          <a:cs typeface="Calibri" panose="020F0502020204030204" pitchFamily="34" charset="0"/>
                        </a:rPr>
                        <a:t>Metric 2 (replace with metric name)</a:t>
                      </a:r>
                    </a:p>
                  </a:txBody>
                  <a:tcPr anchor="ctr"/>
                </a:tc>
                <a:tc>
                  <a:txBody>
                    <a:bodyPr/>
                    <a:lstStyle/>
                    <a:p>
                      <a:pPr marL="285750" indent="-285750" algn="l" defTabSz="914400" rtl="0" eaLnBrk="1" latinLnBrk="0" hangingPunct="1">
                        <a:buFont typeface="Arial" panose="020B0604020202020204" pitchFamily="34" charset="0"/>
                        <a:buChar char="•"/>
                      </a:pPr>
                      <a:endParaRPr lang="en-US" sz="1600" kern="1200">
                        <a:solidFill>
                          <a:schemeClr val="dk1"/>
                        </a:solidFill>
                        <a:latin typeface="Calibri" panose="020F0502020204030204" pitchFamily="34" charset="0"/>
                        <a:ea typeface="+mn-ea"/>
                        <a:cs typeface="Calibri" panose="020F0502020204030204" pitchFamily="34" charset="0"/>
                      </a:endParaRPr>
                    </a:p>
                  </a:txBody>
                  <a:tcPr anchor="ctr"/>
                </a:tc>
                <a:tc>
                  <a:txBody>
                    <a:bodyPr/>
                    <a:lstStyle/>
                    <a:p>
                      <a:pPr marL="285750" indent="-285750" algn="l" defTabSz="914400" rtl="0" eaLnBrk="1" latinLnBrk="0" hangingPunct="1">
                        <a:buFont typeface="Arial" panose="020B0604020202020204" pitchFamily="34" charset="0"/>
                        <a:buChar char="•"/>
                      </a:pPr>
                      <a:endParaRPr lang="en-US" sz="1600" kern="1200">
                        <a:solidFill>
                          <a:schemeClr val="dk1"/>
                        </a:solidFill>
                        <a:latin typeface="Calibri" panose="020F0502020204030204" pitchFamily="34" charset="0"/>
                        <a:ea typeface="+mn-ea"/>
                        <a:cs typeface="Calibri" panose="020F0502020204030204" pitchFamily="34" charset="0"/>
                      </a:endParaRPr>
                    </a:p>
                  </a:txBody>
                  <a:tcPr anchor="ctr"/>
                </a:tc>
                <a:extLst>
                  <a:ext uri="{0D108BD9-81ED-4DB2-BD59-A6C34878D82A}">
                    <a16:rowId xmlns:a16="http://schemas.microsoft.com/office/drawing/2014/main" val="272806549"/>
                  </a:ext>
                </a:extLst>
              </a:tr>
              <a:tr h="8944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kern="1200">
                          <a:solidFill>
                            <a:schemeClr val="dk1"/>
                          </a:solidFill>
                          <a:latin typeface="Calibri" panose="020F0502020204030204" pitchFamily="34" charset="0"/>
                          <a:ea typeface="+mn-ea"/>
                          <a:cs typeface="Calibri" panose="020F0502020204030204" pitchFamily="34" charset="0"/>
                        </a:rPr>
                        <a:t>Metric 3 (replace with metric name)</a:t>
                      </a:r>
                    </a:p>
                  </a:txBody>
                  <a:tcPr anchor="ctr"/>
                </a:tc>
                <a:tc>
                  <a:txBody>
                    <a:bodyPr/>
                    <a:lstStyle/>
                    <a:p>
                      <a:pPr marL="285750" indent="-285750" algn="l" defTabSz="914400" rtl="0" eaLnBrk="1" latinLnBrk="0" hangingPunct="1">
                        <a:buFont typeface="Arial" panose="020B0604020202020204" pitchFamily="34" charset="0"/>
                        <a:buChar char="•"/>
                      </a:pPr>
                      <a:endParaRPr lang="en-US" sz="1600" kern="1200">
                        <a:solidFill>
                          <a:schemeClr val="dk1"/>
                        </a:solidFill>
                        <a:latin typeface="Calibri" panose="020F0502020204030204" pitchFamily="34" charset="0"/>
                        <a:ea typeface="+mn-ea"/>
                        <a:cs typeface="Calibri" panose="020F0502020204030204" pitchFamily="34" charset="0"/>
                      </a:endParaRPr>
                    </a:p>
                  </a:txBody>
                  <a:tcPr anchor="ctr"/>
                </a:tc>
                <a:tc>
                  <a:txBody>
                    <a:bodyPr/>
                    <a:lstStyle/>
                    <a:p>
                      <a:pPr marL="285750" indent="-285750" algn="l" defTabSz="914400" rtl="0" eaLnBrk="1" latinLnBrk="0" hangingPunct="1">
                        <a:buFont typeface="Arial" panose="020B0604020202020204" pitchFamily="34" charset="0"/>
                        <a:buChar char="•"/>
                      </a:pPr>
                      <a:endParaRPr lang="en-US" sz="1600" kern="1200">
                        <a:solidFill>
                          <a:schemeClr val="dk1"/>
                        </a:solidFill>
                        <a:latin typeface="Calibri" panose="020F0502020204030204" pitchFamily="34" charset="0"/>
                        <a:ea typeface="+mn-ea"/>
                        <a:cs typeface="Calibri" panose="020F0502020204030204" pitchFamily="34" charset="0"/>
                      </a:endParaRPr>
                    </a:p>
                  </a:txBody>
                  <a:tcPr anchor="ctr"/>
                </a:tc>
                <a:extLst>
                  <a:ext uri="{0D108BD9-81ED-4DB2-BD59-A6C34878D82A}">
                    <a16:rowId xmlns:a16="http://schemas.microsoft.com/office/drawing/2014/main" val="1879027776"/>
                  </a:ext>
                </a:extLst>
              </a:tr>
            </a:tbl>
          </a:graphicData>
        </a:graphic>
      </p:graphicFrame>
      <p:sp>
        <p:nvSpPr>
          <p:cNvPr id="11" name="TextBox 10">
            <a:extLst>
              <a:ext uri="{FF2B5EF4-FFF2-40B4-BE49-F238E27FC236}">
                <a16:creationId xmlns:a16="http://schemas.microsoft.com/office/drawing/2014/main" id="{13BFC07E-7D7B-6179-EECE-016982473EB8}"/>
              </a:ext>
            </a:extLst>
          </p:cNvPr>
          <p:cNvSpPr txBox="1"/>
          <p:nvPr/>
        </p:nvSpPr>
        <p:spPr>
          <a:xfrm>
            <a:off x="494852" y="4661422"/>
            <a:ext cx="11189148" cy="1200329"/>
          </a:xfrm>
          <a:prstGeom prst="rect">
            <a:avLst/>
          </a:prstGeom>
          <a:noFill/>
        </p:spPr>
        <p:txBody>
          <a:bodyPr wrap="square">
            <a:spAutoFit/>
          </a:bodyPr>
          <a:lstStyle/>
          <a:p>
            <a:r>
              <a:rPr lang="en-US">
                <a:highlight>
                  <a:srgbClr val="FFFF00"/>
                </a:highlight>
              </a:rPr>
              <a:t>Instructions: The proposal should provide detailed technical rationale delineating why the proposed approach may achieve the program goals and metrics. For each metric, please provide the calculated value and the section of the proposal that provides justification. Please note, DARPA understands the approaches are most likely very high risk, and is simply looking for first order calculations or basis of evidence.</a:t>
            </a:r>
          </a:p>
        </p:txBody>
      </p:sp>
      <p:sp>
        <p:nvSpPr>
          <p:cNvPr id="7" name="Footer Placeholder 1">
            <a:extLst>
              <a:ext uri="{FF2B5EF4-FFF2-40B4-BE49-F238E27FC236}">
                <a16:creationId xmlns:a16="http://schemas.microsoft.com/office/drawing/2014/main" id="{3C7DD19C-F8C7-5E86-1E91-C1EBA7D804F7}"/>
              </a:ext>
            </a:extLst>
          </p:cNvPr>
          <p:cNvSpPr>
            <a:spLocks noGrp="1"/>
          </p:cNvSpPr>
          <p:nvPr>
            <p:ph type="ftr" sz="quarter" idx="10"/>
          </p:nvPr>
        </p:nvSpPr>
        <p:spPr>
          <a:xfrm>
            <a:off x="1778000" y="6550026"/>
            <a:ext cx="8636000" cy="298450"/>
          </a:xfrm>
        </p:spPr>
        <p:txBody>
          <a:bodyPr/>
          <a:lstStyle/>
          <a:p>
            <a:pPr>
              <a:defRPr/>
            </a:pPr>
            <a:r>
              <a:rPr lang="en-US"/>
              <a:t>DARPA-PA-24-04-XX [DO Name]</a:t>
            </a:r>
          </a:p>
        </p:txBody>
      </p:sp>
    </p:spTree>
    <p:extLst>
      <p:ext uri="{BB962C8B-B14F-4D97-AF65-F5344CB8AC3E}">
        <p14:creationId xmlns:p14="http://schemas.microsoft.com/office/powerpoint/2010/main" val="1995192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408EEE3-AE18-6839-D7DE-2F5D23912CDB}"/>
              </a:ext>
            </a:extLst>
          </p:cNvPr>
          <p:cNvSpPr>
            <a:spLocks noGrp="1"/>
          </p:cNvSpPr>
          <p:nvPr>
            <p:ph type="sldNum" sz="quarter" idx="11"/>
          </p:nvPr>
        </p:nvSpPr>
        <p:spPr/>
        <p:txBody>
          <a:bodyPr/>
          <a:lstStyle/>
          <a:p>
            <a:pPr>
              <a:defRPr/>
            </a:pPr>
            <a:fld id="{231CC523-8BC6-4921-807A-66BD262F34AB}" type="slidenum">
              <a:rPr lang="en-US" smtClean="0"/>
              <a:pPr>
                <a:defRPr/>
              </a:pPr>
              <a:t>3</a:t>
            </a:fld>
            <a:endParaRPr lang="en-US"/>
          </a:p>
        </p:txBody>
      </p:sp>
      <p:sp>
        <p:nvSpPr>
          <p:cNvPr id="4" name="Title 3">
            <a:extLst>
              <a:ext uri="{FF2B5EF4-FFF2-40B4-BE49-F238E27FC236}">
                <a16:creationId xmlns:a16="http://schemas.microsoft.com/office/drawing/2014/main" id="{746954E4-9AF3-553D-070E-70BA97085085}"/>
              </a:ext>
            </a:extLst>
          </p:cNvPr>
          <p:cNvSpPr>
            <a:spLocks noGrp="1"/>
          </p:cNvSpPr>
          <p:nvPr>
            <p:ph type="ctrTitle"/>
          </p:nvPr>
        </p:nvSpPr>
        <p:spPr/>
        <p:txBody>
          <a:bodyPr>
            <a:normAutofit/>
          </a:bodyPr>
          <a:lstStyle/>
          <a:p>
            <a:r>
              <a:rPr lang="en-US"/>
              <a:t>Justification of Requested Resources </a:t>
            </a:r>
            <a:r>
              <a:rPr lang="en-US">
                <a:highlight>
                  <a:srgbClr val="FFFF00"/>
                </a:highlight>
              </a:rPr>
              <a:t>(edit as needed)</a:t>
            </a:r>
            <a:endParaRPr lang="en-US"/>
          </a:p>
        </p:txBody>
      </p:sp>
      <p:graphicFrame>
        <p:nvGraphicFramePr>
          <p:cNvPr id="5" name="Content Placeholder 5">
            <a:extLst>
              <a:ext uri="{FF2B5EF4-FFF2-40B4-BE49-F238E27FC236}">
                <a16:creationId xmlns:a16="http://schemas.microsoft.com/office/drawing/2014/main" id="{98121409-E46F-2B11-619B-0E3F960E3864}"/>
              </a:ext>
            </a:extLst>
          </p:cNvPr>
          <p:cNvGraphicFramePr>
            <a:graphicFrameLocks/>
          </p:cNvGraphicFramePr>
          <p:nvPr>
            <p:extLst>
              <p:ext uri="{D42A27DB-BD31-4B8C-83A1-F6EECF244321}">
                <p14:modId xmlns:p14="http://schemas.microsoft.com/office/powerpoint/2010/main" val="1361608047"/>
              </p:ext>
            </p:extLst>
          </p:nvPr>
        </p:nvGraphicFramePr>
        <p:xfrm>
          <a:off x="527125" y="978375"/>
          <a:ext cx="11156876" cy="4101495"/>
        </p:xfrm>
        <a:graphic>
          <a:graphicData uri="http://schemas.openxmlformats.org/drawingml/2006/table">
            <a:tbl>
              <a:tblPr firstRow="1" bandRow="1">
                <a:tableStyleId>{5940675A-B579-460E-94D1-54222C63F5DA}</a:tableStyleId>
              </a:tblPr>
              <a:tblGrid>
                <a:gridCol w="2716719">
                  <a:extLst>
                    <a:ext uri="{9D8B030D-6E8A-4147-A177-3AD203B41FA5}">
                      <a16:colId xmlns:a16="http://schemas.microsoft.com/office/drawing/2014/main" val="193938714"/>
                    </a:ext>
                  </a:extLst>
                </a:gridCol>
                <a:gridCol w="4230763">
                  <a:extLst>
                    <a:ext uri="{9D8B030D-6E8A-4147-A177-3AD203B41FA5}">
                      <a16:colId xmlns:a16="http://schemas.microsoft.com/office/drawing/2014/main" val="3688083342"/>
                    </a:ext>
                  </a:extLst>
                </a:gridCol>
                <a:gridCol w="4209394">
                  <a:extLst>
                    <a:ext uri="{9D8B030D-6E8A-4147-A177-3AD203B41FA5}">
                      <a16:colId xmlns:a16="http://schemas.microsoft.com/office/drawing/2014/main" val="3750419310"/>
                    </a:ext>
                  </a:extLst>
                </a:gridCol>
              </a:tblGrid>
              <a:tr h="523855">
                <a:tc>
                  <a:txBody>
                    <a:bodyPr/>
                    <a:lstStyle/>
                    <a:p>
                      <a:pPr algn="ctr"/>
                      <a:r>
                        <a:rPr lang="en-US" sz="1600">
                          <a:latin typeface="Calibri" panose="020F0502020204030204" pitchFamily="34" charset="0"/>
                          <a:cs typeface="Calibri" panose="020F0502020204030204" pitchFamily="34" charset="0"/>
                        </a:rPr>
                        <a:t>Category</a:t>
                      </a:r>
                    </a:p>
                  </a:txBody>
                  <a:tcPr anchor="ctr"/>
                </a:tc>
                <a:tc>
                  <a:txBody>
                    <a:bodyPr/>
                    <a:lstStyle/>
                    <a:p>
                      <a:pPr algn="ctr"/>
                      <a:r>
                        <a:rPr lang="en-US" sz="1600">
                          <a:latin typeface="Calibri" panose="020F0502020204030204" pitchFamily="34" charset="0"/>
                          <a:cs typeface="Calibri" panose="020F0502020204030204" pitchFamily="34" charset="0"/>
                        </a:rPr>
                        <a:t>Proposed</a:t>
                      </a:r>
                    </a:p>
                  </a:txBody>
                  <a:tcPr anchor="ctr"/>
                </a:tc>
                <a:tc>
                  <a:txBody>
                    <a:bodyPr/>
                    <a:lstStyle/>
                    <a:p>
                      <a:pPr algn="ctr"/>
                      <a:r>
                        <a:rPr lang="en-US" sz="1600"/>
                        <a:t>Rational</a:t>
                      </a:r>
                      <a:endParaRPr lang="en-US" sz="1600">
                        <a:latin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2160584429"/>
                  </a:ext>
                </a:extLst>
              </a:tr>
              <a:tr h="894410">
                <a:tc>
                  <a:txBody>
                    <a:bodyPr/>
                    <a:lstStyle/>
                    <a:p>
                      <a:pPr marL="0" algn="ctr" defTabSz="914400" rtl="0" eaLnBrk="1" latinLnBrk="0" hangingPunct="1"/>
                      <a:r>
                        <a:rPr lang="en-US" sz="1600" b="1" kern="1200">
                          <a:solidFill>
                            <a:schemeClr val="dk1"/>
                          </a:solidFill>
                          <a:latin typeface="Calibri" panose="020F0502020204030204" pitchFamily="34" charset="0"/>
                          <a:ea typeface="+mn-ea"/>
                          <a:cs typeface="Calibri" panose="020F0502020204030204" pitchFamily="34" charset="0"/>
                        </a:rPr>
                        <a:t>Labor (Prime)</a:t>
                      </a:r>
                    </a:p>
                  </a:txBody>
                  <a:tcPr anchor="ctr"/>
                </a:tc>
                <a:tc>
                  <a:txBody>
                    <a:bodyPr/>
                    <a:lstStyle/>
                    <a:p>
                      <a:pPr marL="285750" indent="-285750" algn="l" defTabSz="914400" rtl="0" eaLnBrk="1" latinLnBrk="0" hangingPunct="1">
                        <a:buFont typeface="Arial" panose="020B0604020202020204" pitchFamily="34" charset="0"/>
                        <a:buChar char="•"/>
                      </a:pPr>
                      <a:r>
                        <a:rPr lang="en-US" sz="1600" kern="1200">
                          <a:solidFill>
                            <a:schemeClr val="dk1"/>
                          </a:solidFill>
                          <a:latin typeface="Calibri" panose="020F0502020204030204" pitchFamily="34" charset="0"/>
                          <a:ea typeface="+mn-ea"/>
                          <a:cs typeface="Calibri" panose="020F0502020204030204" pitchFamily="34" charset="0"/>
                        </a:rPr>
                        <a:t>Proposed number of FTEs</a:t>
                      </a:r>
                    </a:p>
                    <a:p>
                      <a:pPr marL="285750" indent="-285750" algn="l" defTabSz="914400" rtl="0" eaLnBrk="1" latinLnBrk="0" hangingPunct="1">
                        <a:buFont typeface="Arial" panose="020B0604020202020204" pitchFamily="34" charset="0"/>
                        <a:buChar char="•"/>
                      </a:pPr>
                      <a:r>
                        <a:rPr lang="en-US" sz="1600" kern="1200">
                          <a:solidFill>
                            <a:schemeClr val="dk1"/>
                          </a:solidFill>
                          <a:latin typeface="Calibri" panose="020F0502020204030204" pitchFamily="34" charset="0"/>
                          <a:ea typeface="+mn-ea"/>
                          <a:cs typeface="Calibri" panose="020F0502020204030204" pitchFamily="34" charset="0"/>
                        </a:rPr>
                        <a:t>Include subcontractors and consultants</a:t>
                      </a:r>
                    </a:p>
                  </a:txBody>
                  <a:tcPr anchor="ctr"/>
                </a:tc>
                <a:tc>
                  <a:txBody>
                    <a:bodyPr/>
                    <a:lstStyle/>
                    <a:p>
                      <a:pPr marL="285750" indent="-285750" algn="l" defTabSz="914400" rtl="0" eaLnBrk="1" latinLnBrk="0" hangingPunct="1">
                        <a:buFont typeface="Arial" panose="020B0604020202020204" pitchFamily="34" charset="0"/>
                        <a:buChar char="•"/>
                      </a:pPr>
                      <a:endParaRPr lang="en-US" sz="1600" kern="1200">
                        <a:solidFill>
                          <a:schemeClr val="dk1"/>
                        </a:solidFill>
                        <a:latin typeface="Calibri" panose="020F0502020204030204" pitchFamily="34" charset="0"/>
                        <a:ea typeface="+mn-ea"/>
                        <a:cs typeface="Calibri" panose="020F0502020204030204" pitchFamily="34" charset="0"/>
                      </a:endParaRPr>
                    </a:p>
                  </a:txBody>
                  <a:tcPr anchor="ctr"/>
                </a:tc>
                <a:extLst>
                  <a:ext uri="{0D108BD9-81ED-4DB2-BD59-A6C34878D82A}">
                    <a16:rowId xmlns:a16="http://schemas.microsoft.com/office/drawing/2014/main" val="2272374905"/>
                  </a:ext>
                </a:extLst>
              </a:tr>
              <a:tr h="8944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kern="1200">
                          <a:solidFill>
                            <a:schemeClr val="dk1"/>
                          </a:solidFill>
                          <a:latin typeface="Calibri" panose="020F0502020204030204" pitchFamily="34" charset="0"/>
                          <a:ea typeface="+mn-ea"/>
                          <a:cs typeface="Calibri" panose="020F0502020204030204" pitchFamily="34" charset="0"/>
                        </a:rPr>
                        <a:t>Labor (Subcontractors)</a:t>
                      </a:r>
                    </a:p>
                  </a:txBody>
                  <a:tcPr anchor="ctr"/>
                </a:tc>
                <a:tc>
                  <a:txBody>
                    <a:bodyPr/>
                    <a:lstStyle/>
                    <a:p>
                      <a:pPr marL="285750" indent="-285750" algn="l" defTabSz="914400" rtl="0" eaLnBrk="1" latinLnBrk="0" hangingPunct="1">
                        <a:buFont typeface="Arial" panose="020B0604020202020204" pitchFamily="34" charset="0"/>
                        <a:buChar char="•"/>
                      </a:pPr>
                      <a:r>
                        <a:rPr lang="en-US" sz="1600" kern="1200">
                          <a:solidFill>
                            <a:schemeClr val="dk1"/>
                          </a:solidFill>
                          <a:latin typeface="Calibri" panose="020F0502020204030204" pitchFamily="34" charset="0"/>
                          <a:ea typeface="+mn-ea"/>
                          <a:cs typeface="Calibri" panose="020F0502020204030204" pitchFamily="34" charset="0"/>
                        </a:rPr>
                        <a:t>Proposed number of FTEs</a:t>
                      </a:r>
                    </a:p>
                    <a:p>
                      <a:pPr marL="285750" indent="-285750" algn="l" defTabSz="914400" rtl="0" eaLnBrk="1" latinLnBrk="0" hangingPunct="1">
                        <a:buFont typeface="Arial" panose="020B0604020202020204" pitchFamily="34" charset="0"/>
                        <a:buChar char="•"/>
                      </a:pPr>
                      <a:r>
                        <a:rPr lang="en-US" sz="1600" kern="1200">
                          <a:solidFill>
                            <a:schemeClr val="dk1"/>
                          </a:solidFill>
                          <a:latin typeface="Calibri" panose="020F0502020204030204" pitchFamily="34" charset="0"/>
                          <a:ea typeface="+mn-ea"/>
                          <a:cs typeface="Calibri" panose="020F0502020204030204" pitchFamily="34" charset="0"/>
                        </a:rPr>
                        <a:t>Include consultants</a:t>
                      </a:r>
                    </a:p>
                  </a:txBody>
                  <a:tcPr anchor="ctr"/>
                </a:tc>
                <a:tc>
                  <a:txBody>
                    <a:bodyPr/>
                    <a:lstStyle/>
                    <a:p>
                      <a:pPr marL="285750" indent="-285750" algn="l" defTabSz="914400" rtl="0" eaLnBrk="1" latinLnBrk="0" hangingPunct="1">
                        <a:buFont typeface="Arial" panose="020B0604020202020204" pitchFamily="34" charset="0"/>
                        <a:buChar char="•"/>
                      </a:pPr>
                      <a:endParaRPr lang="en-US" sz="1600" kern="1200">
                        <a:solidFill>
                          <a:schemeClr val="dk1"/>
                        </a:solidFill>
                        <a:latin typeface="Calibri" panose="020F0502020204030204" pitchFamily="34" charset="0"/>
                        <a:ea typeface="+mn-ea"/>
                        <a:cs typeface="Calibri" panose="020F0502020204030204" pitchFamily="34" charset="0"/>
                      </a:endParaRPr>
                    </a:p>
                  </a:txBody>
                  <a:tcPr anchor="ctr"/>
                </a:tc>
                <a:extLst>
                  <a:ext uri="{0D108BD9-81ED-4DB2-BD59-A6C34878D82A}">
                    <a16:rowId xmlns:a16="http://schemas.microsoft.com/office/drawing/2014/main" val="2470805215"/>
                  </a:ext>
                </a:extLst>
              </a:tr>
              <a:tr h="8944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kern="1200">
                          <a:solidFill>
                            <a:schemeClr val="dk1"/>
                          </a:solidFill>
                          <a:latin typeface="Calibri" panose="020F0502020204030204" pitchFamily="34" charset="0"/>
                          <a:ea typeface="+mn-ea"/>
                          <a:cs typeface="Calibri" panose="020F0502020204030204" pitchFamily="34" charset="0"/>
                        </a:rPr>
                        <a:t>Equipment and Materials (Prime and Subcontractors)</a:t>
                      </a:r>
                    </a:p>
                  </a:txBody>
                  <a:tcPr anchor="ctr"/>
                </a:tc>
                <a:tc>
                  <a:txBody>
                    <a:bodyPr/>
                    <a:lstStyle/>
                    <a:p>
                      <a:pPr marL="285750" indent="-285750" algn="l" defTabSz="914400" rtl="0" eaLnBrk="1" latinLnBrk="0" hangingPunct="1">
                        <a:buFont typeface="Arial" panose="020B0604020202020204" pitchFamily="34" charset="0"/>
                        <a:buChar char="•"/>
                      </a:pPr>
                      <a:endParaRPr lang="en-US" sz="1600" kern="1200">
                        <a:solidFill>
                          <a:schemeClr val="dk1"/>
                        </a:solidFill>
                        <a:latin typeface="Calibri" panose="020F0502020204030204" pitchFamily="34" charset="0"/>
                        <a:ea typeface="+mn-ea"/>
                        <a:cs typeface="Calibri" panose="020F0502020204030204" pitchFamily="34" charset="0"/>
                      </a:endParaRPr>
                    </a:p>
                  </a:txBody>
                  <a:tcPr anchor="ctr"/>
                </a:tc>
                <a:tc>
                  <a:txBody>
                    <a:bodyPr/>
                    <a:lstStyle/>
                    <a:p>
                      <a:pPr marL="285750" indent="-285750" algn="l" defTabSz="914400" rtl="0" eaLnBrk="1" latinLnBrk="0" hangingPunct="1">
                        <a:buFont typeface="Arial" panose="020B0604020202020204" pitchFamily="34" charset="0"/>
                        <a:buChar char="•"/>
                      </a:pPr>
                      <a:endParaRPr lang="en-US" sz="1600" kern="1200">
                        <a:solidFill>
                          <a:schemeClr val="dk1"/>
                        </a:solidFill>
                        <a:latin typeface="Calibri" panose="020F0502020204030204" pitchFamily="34" charset="0"/>
                        <a:ea typeface="+mn-ea"/>
                        <a:cs typeface="Calibri" panose="020F0502020204030204" pitchFamily="34" charset="0"/>
                      </a:endParaRPr>
                    </a:p>
                  </a:txBody>
                  <a:tcPr anchor="ctr"/>
                </a:tc>
                <a:extLst>
                  <a:ext uri="{0D108BD9-81ED-4DB2-BD59-A6C34878D82A}">
                    <a16:rowId xmlns:a16="http://schemas.microsoft.com/office/drawing/2014/main" val="272806549"/>
                  </a:ext>
                </a:extLst>
              </a:tr>
              <a:tr h="8944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kern="1200">
                          <a:solidFill>
                            <a:schemeClr val="dk1"/>
                          </a:solidFill>
                          <a:latin typeface="Calibri" panose="020F0502020204030204" pitchFamily="34" charset="0"/>
                          <a:ea typeface="+mn-ea"/>
                          <a:cs typeface="Calibri" panose="020F0502020204030204" pitchFamily="34" charset="0"/>
                        </a:rPr>
                        <a:t>Other Costs (Prime and Subcontractors)</a:t>
                      </a:r>
                    </a:p>
                  </a:txBody>
                  <a:tcPr anchor="ctr"/>
                </a:tc>
                <a:tc>
                  <a:txBody>
                    <a:bodyPr/>
                    <a:lstStyle/>
                    <a:p>
                      <a:pPr marL="285750" indent="-285750" algn="l" defTabSz="914400" rtl="0" eaLnBrk="1" latinLnBrk="0" hangingPunct="1">
                        <a:buFont typeface="Arial" panose="020B0604020202020204" pitchFamily="34" charset="0"/>
                        <a:buChar char="•"/>
                      </a:pPr>
                      <a:endParaRPr lang="en-US" sz="1600" kern="1200">
                        <a:solidFill>
                          <a:schemeClr val="dk1"/>
                        </a:solidFill>
                        <a:latin typeface="Calibri" panose="020F0502020204030204" pitchFamily="34" charset="0"/>
                        <a:ea typeface="+mn-ea"/>
                        <a:cs typeface="Calibri" panose="020F0502020204030204" pitchFamily="34" charset="0"/>
                      </a:endParaRPr>
                    </a:p>
                  </a:txBody>
                  <a:tcPr anchor="ctr"/>
                </a:tc>
                <a:tc>
                  <a:txBody>
                    <a:bodyPr/>
                    <a:lstStyle/>
                    <a:p>
                      <a:pPr marL="285750" indent="-285750" algn="l" defTabSz="914400" rtl="0" eaLnBrk="1" latinLnBrk="0" hangingPunct="1">
                        <a:buFont typeface="Arial" panose="020B0604020202020204" pitchFamily="34" charset="0"/>
                        <a:buChar char="•"/>
                      </a:pPr>
                      <a:endParaRPr lang="en-US" sz="1600" kern="1200">
                        <a:solidFill>
                          <a:schemeClr val="dk1"/>
                        </a:solidFill>
                        <a:latin typeface="Calibri" panose="020F0502020204030204" pitchFamily="34" charset="0"/>
                        <a:ea typeface="+mn-ea"/>
                        <a:cs typeface="Calibri" panose="020F0502020204030204" pitchFamily="34" charset="0"/>
                      </a:endParaRPr>
                    </a:p>
                  </a:txBody>
                  <a:tcPr anchor="ctr"/>
                </a:tc>
                <a:extLst>
                  <a:ext uri="{0D108BD9-81ED-4DB2-BD59-A6C34878D82A}">
                    <a16:rowId xmlns:a16="http://schemas.microsoft.com/office/drawing/2014/main" val="1879027776"/>
                  </a:ext>
                </a:extLst>
              </a:tr>
            </a:tbl>
          </a:graphicData>
        </a:graphic>
      </p:graphicFrame>
      <p:sp>
        <p:nvSpPr>
          <p:cNvPr id="6" name="TextBox 5">
            <a:extLst>
              <a:ext uri="{FF2B5EF4-FFF2-40B4-BE49-F238E27FC236}">
                <a16:creationId xmlns:a16="http://schemas.microsoft.com/office/drawing/2014/main" id="{FBFD45ED-C28A-0C8A-56B0-3319323BF115}"/>
              </a:ext>
            </a:extLst>
          </p:cNvPr>
          <p:cNvSpPr txBox="1"/>
          <p:nvPr/>
        </p:nvSpPr>
        <p:spPr>
          <a:xfrm>
            <a:off x="527124" y="5418726"/>
            <a:ext cx="11156875" cy="646331"/>
          </a:xfrm>
          <a:prstGeom prst="rect">
            <a:avLst/>
          </a:prstGeom>
          <a:noFill/>
        </p:spPr>
        <p:txBody>
          <a:bodyPr wrap="square">
            <a:spAutoFit/>
          </a:bodyPr>
          <a:lstStyle/>
          <a:p>
            <a:r>
              <a:rPr lang="en-US">
                <a:highlight>
                  <a:srgbClr val="FFFF00"/>
                </a:highlight>
              </a:rPr>
              <a:t>Instructions: The proposal should provide rationale on why the proposed resources are required to achieve the proposed goals and metrics. This is focused on requested resources, not total cost.</a:t>
            </a:r>
          </a:p>
        </p:txBody>
      </p:sp>
      <p:sp>
        <p:nvSpPr>
          <p:cNvPr id="8" name="Footer Placeholder 1">
            <a:extLst>
              <a:ext uri="{FF2B5EF4-FFF2-40B4-BE49-F238E27FC236}">
                <a16:creationId xmlns:a16="http://schemas.microsoft.com/office/drawing/2014/main" id="{3ADCAADD-E802-A3CF-18B0-83AD0F00BA8D}"/>
              </a:ext>
            </a:extLst>
          </p:cNvPr>
          <p:cNvSpPr>
            <a:spLocks noGrp="1"/>
          </p:cNvSpPr>
          <p:nvPr>
            <p:ph type="ftr" sz="quarter" idx="10"/>
          </p:nvPr>
        </p:nvSpPr>
        <p:spPr>
          <a:xfrm>
            <a:off x="1778000" y="6550026"/>
            <a:ext cx="8636000" cy="298450"/>
          </a:xfrm>
        </p:spPr>
        <p:txBody>
          <a:bodyPr/>
          <a:lstStyle/>
          <a:p>
            <a:pPr>
              <a:defRPr/>
            </a:pPr>
            <a:r>
              <a:rPr lang="en-US"/>
              <a:t>DARPA-PA-24-04-XX [DO Name]</a:t>
            </a:r>
          </a:p>
        </p:txBody>
      </p:sp>
    </p:spTree>
    <p:extLst>
      <p:ext uri="{BB962C8B-B14F-4D97-AF65-F5344CB8AC3E}">
        <p14:creationId xmlns:p14="http://schemas.microsoft.com/office/powerpoint/2010/main" val="2649902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0DC472-D616-643A-98C0-60BDC2A2E396}"/>
            </a:ext>
          </a:extLst>
        </p:cNvPr>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F5EF6E2-ED58-9E51-DEAF-7E2290BF0150}"/>
              </a:ext>
            </a:extLst>
          </p:cNvPr>
          <p:cNvSpPr>
            <a:spLocks noGrp="1"/>
          </p:cNvSpPr>
          <p:nvPr>
            <p:ph type="sldNum" sz="quarter" idx="11"/>
          </p:nvPr>
        </p:nvSpPr>
        <p:spPr/>
        <p:txBody>
          <a:bodyPr/>
          <a:lstStyle/>
          <a:p>
            <a:pPr>
              <a:defRPr/>
            </a:pPr>
            <a:fld id="{231CC523-8BC6-4921-807A-66BD262F34AB}" type="slidenum">
              <a:rPr lang="en-US" smtClean="0"/>
              <a:pPr>
                <a:defRPr/>
              </a:pPr>
              <a:t>4</a:t>
            </a:fld>
            <a:endParaRPr lang="en-US"/>
          </a:p>
        </p:txBody>
      </p:sp>
      <p:sp>
        <p:nvSpPr>
          <p:cNvPr id="4" name="Title 3">
            <a:extLst>
              <a:ext uri="{FF2B5EF4-FFF2-40B4-BE49-F238E27FC236}">
                <a16:creationId xmlns:a16="http://schemas.microsoft.com/office/drawing/2014/main" id="{DE901579-18E5-6D78-BA17-EC55276D3048}"/>
              </a:ext>
            </a:extLst>
          </p:cNvPr>
          <p:cNvSpPr>
            <a:spLocks noGrp="1"/>
          </p:cNvSpPr>
          <p:nvPr>
            <p:ph type="ctrTitle"/>
          </p:nvPr>
        </p:nvSpPr>
        <p:spPr/>
        <p:txBody>
          <a:bodyPr>
            <a:normAutofit/>
          </a:bodyPr>
          <a:lstStyle/>
          <a:p>
            <a:r>
              <a:rPr lang="en-US"/>
              <a:t>Value Analysis Questions and Answers </a:t>
            </a:r>
            <a:r>
              <a:rPr lang="en-US">
                <a:highlight>
                  <a:srgbClr val="FFFF00"/>
                </a:highlight>
              </a:rPr>
              <a:t>(edit as needed)</a:t>
            </a:r>
            <a:endParaRPr lang="en-US"/>
          </a:p>
        </p:txBody>
      </p:sp>
      <p:graphicFrame>
        <p:nvGraphicFramePr>
          <p:cNvPr id="5" name="Content Placeholder 5">
            <a:extLst>
              <a:ext uri="{FF2B5EF4-FFF2-40B4-BE49-F238E27FC236}">
                <a16:creationId xmlns:a16="http://schemas.microsoft.com/office/drawing/2014/main" id="{5D391136-49A0-3ADB-F0C8-194A77149332}"/>
              </a:ext>
            </a:extLst>
          </p:cNvPr>
          <p:cNvGraphicFramePr>
            <a:graphicFrameLocks/>
          </p:cNvGraphicFramePr>
          <p:nvPr>
            <p:extLst>
              <p:ext uri="{D42A27DB-BD31-4B8C-83A1-F6EECF244321}">
                <p14:modId xmlns:p14="http://schemas.microsoft.com/office/powerpoint/2010/main" val="140772978"/>
              </p:ext>
            </p:extLst>
          </p:nvPr>
        </p:nvGraphicFramePr>
        <p:xfrm>
          <a:off x="527125" y="978375"/>
          <a:ext cx="11156874" cy="4081305"/>
        </p:xfrm>
        <a:graphic>
          <a:graphicData uri="http://schemas.openxmlformats.org/drawingml/2006/table">
            <a:tbl>
              <a:tblPr firstRow="1" bandRow="1">
                <a:tableStyleId>{5940675A-B579-460E-94D1-54222C63F5DA}</a:tableStyleId>
              </a:tblPr>
              <a:tblGrid>
                <a:gridCol w="5592561">
                  <a:extLst>
                    <a:ext uri="{9D8B030D-6E8A-4147-A177-3AD203B41FA5}">
                      <a16:colId xmlns:a16="http://schemas.microsoft.com/office/drawing/2014/main" val="3688083342"/>
                    </a:ext>
                  </a:extLst>
                </a:gridCol>
                <a:gridCol w="5564313">
                  <a:extLst>
                    <a:ext uri="{9D8B030D-6E8A-4147-A177-3AD203B41FA5}">
                      <a16:colId xmlns:a16="http://schemas.microsoft.com/office/drawing/2014/main" val="3750419310"/>
                    </a:ext>
                  </a:extLst>
                </a:gridCol>
              </a:tblGrid>
              <a:tr h="248445">
                <a:tc>
                  <a:txBody>
                    <a:bodyPr/>
                    <a:lstStyle/>
                    <a:p>
                      <a:pPr lvl="0" algn="ctr" defTabSz="914400">
                        <a:buNone/>
                      </a:pPr>
                      <a:r>
                        <a:rPr lang="en-US" sz="1600">
                          <a:latin typeface="Calibri"/>
                          <a:cs typeface="Calibri"/>
                        </a:rPr>
                        <a:t>Question</a:t>
                      </a:r>
                      <a:endParaRPr lang="en-US"/>
                    </a:p>
                  </a:txBody>
                  <a:tcPr anchor="ctr"/>
                </a:tc>
                <a:tc>
                  <a:txBody>
                    <a:bodyPr/>
                    <a:lstStyle/>
                    <a:p>
                      <a:pPr lvl="0" algn="ctr" defTabSz="914400">
                        <a:buNone/>
                      </a:pPr>
                      <a:r>
                        <a:rPr lang="en-US" sz="1600"/>
                        <a:t>Answer</a:t>
                      </a:r>
                      <a:endParaRPr lang="en-US" sz="1600">
                        <a:latin typeface="Calibri"/>
                        <a:cs typeface="Calibri"/>
                      </a:endParaRPr>
                    </a:p>
                  </a:txBody>
                  <a:tcPr anchor="ctr"/>
                </a:tc>
                <a:extLst>
                  <a:ext uri="{0D108BD9-81ED-4DB2-BD59-A6C34878D82A}">
                    <a16:rowId xmlns:a16="http://schemas.microsoft.com/office/drawing/2014/main" val="2160584429"/>
                  </a:ext>
                </a:extLst>
              </a:tr>
              <a:tr h="766605">
                <a:tc>
                  <a:txBody>
                    <a:bodyPr/>
                    <a:lstStyle/>
                    <a:p>
                      <a:pPr marL="0" indent="0" algn="l" defTabSz="914400" rtl="0" eaLnBrk="1" latinLnBrk="0" hangingPunct="1">
                        <a:buFont typeface="Arial" panose="020B0604020202020204" pitchFamily="34" charset="0"/>
                        <a:buNone/>
                      </a:pPr>
                      <a:r>
                        <a:rPr lang="en-US" sz="1400" kern="1200">
                          <a:solidFill>
                            <a:schemeClr val="dk1"/>
                          </a:solidFill>
                          <a:latin typeface="Calibri" panose="020F0502020204030204" pitchFamily="34" charset="0"/>
                          <a:ea typeface="+mn-ea"/>
                          <a:cs typeface="Calibri" panose="020F0502020204030204" pitchFamily="34" charset="0"/>
                        </a:rPr>
                        <a:t>1. Please provide your understanding of current technology in this space and how it has informed or influenced your proposed technical solution.</a:t>
                      </a:r>
                    </a:p>
                  </a:txBody>
                  <a:tcPr anchor="ctr"/>
                </a:tc>
                <a:tc>
                  <a:txBody>
                    <a:bodyPr/>
                    <a:lstStyle/>
                    <a:p>
                      <a:pPr marL="0" indent="0" algn="l" defTabSz="914400" rtl="0" eaLnBrk="1" latinLnBrk="0" hangingPunct="1">
                        <a:buFont typeface="Arial" panose="020B0604020202020204" pitchFamily="34" charset="0"/>
                        <a:buNone/>
                      </a:pPr>
                      <a:endParaRPr lang="en-US" sz="1400" kern="1200">
                        <a:solidFill>
                          <a:schemeClr val="dk1"/>
                        </a:solidFill>
                        <a:latin typeface="Calibri" panose="020F0502020204030204" pitchFamily="34" charset="0"/>
                        <a:ea typeface="+mn-ea"/>
                        <a:cs typeface="Calibri" panose="020F0502020204030204" pitchFamily="34" charset="0"/>
                      </a:endParaRPr>
                    </a:p>
                  </a:txBody>
                  <a:tcPr anchor="ctr"/>
                </a:tc>
                <a:extLst>
                  <a:ext uri="{0D108BD9-81ED-4DB2-BD59-A6C34878D82A}">
                    <a16:rowId xmlns:a16="http://schemas.microsoft.com/office/drawing/2014/main" val="2272374905"/>
                  </a:ext>
                </a:extLst>
              </a:tr>
              <a:tr h="792480">
                <a:tc>
                  <a:txBody>
                    <a:bodyPr/>
                    <a:lstStyle/>
                    <a:p>
                      <a:pPr marL="0" indent="0" algn="l" defTabSz="914400" rtl="0" eaLnBrk="1" latinLnBrk="0" hangingPunct="1">
                        <a:buFont typeface="Arial" panose="020B0604020202020204" pitchFamily="34" charset="0"/>
                        <a:buNone/>
                      </a:pPr>
                      <a:r>
                        <a:rPr lang="en-US" sz="1400" kern="1200">
                          <a:solidFill>
                            <a:schemeClr val="dk1"/>
                          </a:solidFill>
                          <a:latin typeface="Calibri" panose="020F0502020204030204" pitchFamily="34" charset="0"/>
                          <a:ea typeface="+mn-ea"/>
                          <a:cs typeface="Calibri" panose="020F0502020204030204" pitchFamily="34" charset="0"/>
                        </a:rPr>
                        <a:t>2. How does your proposed solution deliver increased capability beyond what is possible today?</a:t>
                      </a:r>
                    </a:p>
                  </a:txBody>
                  <a:tcPr anchor="ctr"/>
                </a:tc>
                <a:tc>
                  <a:txBody>
                    <a:bodyPr/>
                    <a:lstStyle/>
                    <a:p>
                      <a:pPr marL="0" indent="0" algn="l" defTabSz="914400" rtl="0" eaLnBrk="1" latinLnBrk="0" hangingPunct="1">
                        <a:buFont typeface="Arial" panose="020B0604020202020204" pitchFamily="34" charset="0"/>
                        <a:buNone/>
                      </a:pPr>
                      <a:endParaRPr lang="en-US" sz="1400" kern="1200">
                        <a:solidFill>
                          <a:schemeClr val="dk1"/>
                        </a:solidFill>
                        <a:latin typeface="Calibri" panose="020F0502020204030204" pitchFamily="34" charset="0"/>
                        <a:ea typeface="+mn-ea"/>
                        <a:cs typeface="Calibri" panose="020F0502020204030204" pitchFamily="34" charset="0"/>
                      </a:endParaRPr>
                    </a:p>
                  </a:txBody>
                  <a:tcPr anchor="ctr"/>
                </a:tc>
                <a:extLst>
                  <a:ext uri="{0D108BD9-81ED-4DB2-BD59-A6C34878D82A}">
                    <a16:rowId xmlns:a16="http://schemas.microsoft.com/office/drawing/2014/main" val="2470805215"/>
                  </a:ext>
                </a:extLst>
              </a:tr>
              <a:tr h="845820">
                <a:tc>
                  <a:txBody>
                    <a:bodyPr/>
                    <a:lstStyle/>
                    <a:p>
                      <a:pPr marL="0" indent="0" algn="l" defTabSz="914400" rtl="0" eaLnBrk="1" latinLnBrk="0" hangingPunct="1">
                        <a:buFont typeface="Arial" panose="020B0604020202020204" pitchFamily="34" charset="0"/>
                        <a:buNone/>
                      </a:pPr>
                      <a:r>
                        <a:rPr lang="en-US" sz="1400" kern="1200">
                          <a:solidFill>
                            <a:schemeClr val="dk1"/>
                          </a:solidFill>
                          <a:latin typeface="Calibri" panose="020F0502020204030204" pitchFamily="34" charset="0"/>
                          <a:ea typeface="+mn-ea"/>
                          <a:cs typeface="Calibri" panose="020F0502020204030204" pitchFamily="34" charset="0"/>
                        </a:rPr>
                        <a:t>3. How would your proposed solution, if successful, enable federal entities to do what they cannot already do, considering these technologies both with and without added reinforcement?</a:t>
                      </a:r>
                    </a:p>
                  </a:txBody>
                  <a:tcPr anchor="ctr"/>
                </a:tc>
                <a:tc>
                  <a:txBody>
                    <a:bodyPr/>
                    <a:lstStyle/>
                    <a:p>
                      <a:pPr marL="0" indent="0" algn="l" defTabSz="914400" rtl="0" eaLnBrk="1" latinLnBrk="0" hangingPunct="1">
                        <a:buFont typeface="Arial" panose="020B0604020202020204" pitchFamily="34" charset="0"/>
                        <a:buNone/>
                      </a:pPr>
                      <a:endParaRPr lang="en-US" sz="1400" kern="1200">
                        <a:solidFill>
                          <a:schemeClr val="dk1"/>
                        </a:solidFill>
                        <a:latin typeface="Calibri" panose="020F0502020204030204" pitchFamily="34" charset="0"/>
                        <a:ea typeface="+mn-ea"/>
                        <a:cs typeface="Calibri" panose="020F0502020204030204" pitchFamily="34" charset="0"/>
                      </a:endParaRPr>
                    </a:p>
                  </a:txBody>
                  <a:tcPr anchor="ctr"/>
                </a:tc>
                <a:extLst>
                  <a:ext uri="{0D108BD9-81ED-4DB2-BD59-A6C34878D82A}">
                    <a16:rowId xmlns:a16="http://schemas.microsoft.com/office/drawing/2014/main" val="272806549"/>
                  </a:ext>
                </a:extLst>
              </a:tr>
              <a:tr h="670560">
                <a:tc>
                  <a:txBody>
                    <a:bodyPr/>
                    <a:lstStyle/>
                    <a:p>
                      <a:pPr marL="0" indent="0" algn="l" defTabSz="914400" rtl="0" eaLnBrk="1" latinLnBrk="0" hangingPunct="1">
                        <a:buFont typeface="Arial" panose="020B0604020202020204" pitchFamily="34" charset="0"/>
                        <a:buNone/>
                      </a:pPr>
                      <a:r>
                        <a:rPr lang="en-US" sz="1400" kern="1200">
                          <a:solidFill>
                            <a:schemeClr val="dk1"/>
                          </a:solidFill>
                          <a:latin typeface="Calibri" panose="020F0502020204030204" pitchFamily="34" charset="0"/>
                          <a:ea typeface="+mn-ea"/>
                          <a:cs typeface="Calibri" panose="020F0502020204030204" pitchFamily="34" charset="0"/>
                        </a:rPr>
                        <a:t>4. How much time and money could the DOD / federal government save when compared to the current state of technology?</a:t>
                      </a:r>
                    </a:p>
                  </a:txBody>
                  <a:tcPr anchor="ctr"/>
                </a:tc>
                <a:tc>
                  <a:txBody>
                    <a:bodyPr/>
                    <a:lstStyle/>
                    <a:p>
                      <a:pPr marL="0" indent="0" algn="l" defTabSz="914400" rtl="0" eaLnBrk="1" latinLnBrk="0" hangingPunct="1">
                        <a:buFont typeface="Arial" panose="020B0604020202020204" pitchFamily="34" charset="0"/>
                        <a:buNone/>
                      </a:pPr>
                      <a:endParaRPr lang="en-US" sz="1400" kern="1200">
                        <a:solidFill>
                          <a:schemeClr val="dk1"/>
                        </a:solidFill>
                        <a:latin typeface="Calibri" panose="020F0502020204030204" pitchFamily="34" charset="0"/>
                        <a:ea typeface="+mn-ea"/>
                        <a:cs typeface="Calibri" panose="020F0502020204030204" pitchFamily="34" charset="0"/>
                      </a:endParaRPr>
                    </a:p>
                  </a:txBody>
                  <a:tcPr anchor="ctr"/>
                </a:tc>
                <a:extLst>
                  <a:ext uri="{0D108BD9-81ED-4DB2-BD59-A6C34878D82A}">
                    <a16:rowId xmlns:a16="http://schemas.microsoft.com/office/drawing/2014/main" val="1879027776"/>
                  </a:ext>
                </a:extLst>
              </a:tr>
              <a:tr h="670560">
                <a:tc>
                  <a:txBody>
                    <a:bodyPr/>
                    <a:lstStyle/>
                    <a:p>
                      <a:pPr marL="0" indent="0" algn="l" defTabSz="914400" rtl="0" eaLnBrk="1" latinLnBrk="0" hangingPunct="1">
                        <a:buFont typeface="Arial" panose="020B0604020202020204" pitchFamily="34" charset="0"/>
                        <a:buNone/>
                      </a:pPr>
                      <a:r>
                        <a:rPr lang="en-US" sz="1400" kern="1200">
                          <a:solidFill>
                            <a:schemeClr val="dk1"/>
                          </a:solidFill>
                          <a:latin typeface="Calibri" panose="020F0502020204030204" pitchFamily="34" charset="0"/>
                          <a:ea typeface="+mn-ea"/>
                          <a:cs typeface="Calibri" panose="020F0502020204030204" pitchFamily="34" charset="0"/>
                        </a:rPr>
                        <a:t>5. What future value does this technology offer to the DOD / federal government?</a:t>
                      </a:r>
                    </a:p>
                  </a:txBody>
                  <a:tcPr anchor="ctr"/>
                </a:tc>
                <a:tc>
                  <a:txBody>
                    <a:bodyPr/>
                    <a:lstStyle/>
                    <a:p>
                      <a:pPr marL="0" indent="0" algn="l" defTabSz="914400" rtl="0" eaLnBrk="1" latinLnBrk="0" hangingPunct="1">
                        <a:buFont typeface="Arial" panose="020B0604020202020204" pitchFamily="34" charset="0"/>
                        <a:buNone/>
                      </a:pPr>
                      <a:endParaRPr lang="en-US" sz="1400" kern="1200">
                        <a:solidFill>
                          <a:schemeClr val="dk1"/>
                        </a:solidFill>
                        <a:latin typeface="Calibri" panose="020F0502020204030204" pitchFamily="34" charset="0"/>
                        <a:ea typeface="+mn-ea"/>
                        <a:cs typeface="Calibri" panose="020F0502020204030204" pitchFamily="34" charset="0"/>
                      </a:endParaRPr>
                    </a:p>
                  </a:txBody>
                  <a:tcPr anchor="ctr"/>
                </a:tc>
                <a:extLst>
                  <a:ext uri="{0D108BD9-81ED-4DB2-BD59-A6C34878D82A}">
                    <a16:rowId xmlns:a16="http://schemas.microsoft.com/office/drawing/2014/main" val="2654687676"/>
                  </a:ext>
                </a:extLst>
              </a:tr>
            </a:tbl>
          </a:graphicData>
        </a:graphic>
      </p:graphicFrame>
      <p:sp>
        <p:nvSpPr>
          <p:cNvPr id="6" name="TextBox 5">
            <a:extLst>
              <a:ext uri="{FF2B5EF4-FFF2-40B4-BE49-F238E27FC236}">
                <a16:creationId xmlns:a16="http://schemas.microsoft.com/office/drawing/2014/main" id="{DF8579D3-B1B4-56EB-DDCE-F61FE8229B0C}"/>
              </a:ext>
            </a:extLst>
          </p:cNvPr>
          <p:cNvSpPr txBox="1"/>
          <p:nvPr/>
        </p:nvSpPr>
        <p:spPr>
          <a:xfrm>
            <a:off x="527124" y="5246450"/>
            <a:ext cx="11156875" cy="1477328"/>
          </a:xfrm>
          <a:prstGeom prst="rect">
            <a:avLst/>
          </a:prstGeom>
          <a:noFill/>
        </p:spPr>
        <p:txBody>
          <a:bodyPr wrap="square">
            <a:spAutoFit/>
          </a:bodyPr>
          <a:lstStyle/>
          <a:p>
            <a:r>
              <a:rPr lang="en-US">
                <a:highlight>
                  <a:srgbClr val="FFFF00"/>
                </a:highlight>
              </a:rPr>
              <a:t>Instructions: DARPA may choose to conduct a Value Analysis on your proposed work. Please review the questions on this and the next slide and answer those questions that best demonstrate the value your efforts will provide to the Government. There is no minimum or maximum requirement for the number of questions, but the answers should collectively be able to thoroughly demonstrate that value that is being provided.</a:t>
            </a:r>
          </a:p>
        </p:txBody>
      </p:sp>
      <p:sp>
        <p:nvSpPr>
          <p:cNvPr id="8" name="Footer Placeholder 1">
            <a:extLst>
              <a:ext uri="{FF2B5EF4-FFF2-40B4-BE49-F238E27FC236}">
                <a16:creationId xmlns:a16="http://schemas.microsoft.com/office/drawing/2014/main" id="{35F54A0F-3AAA-D4F4-FF97-B33DCB6FB7A5}"/>
              </a:ext>
            </a:extLst>
          </p:cNvPr>
          <p:cNvSpPr>
            <a:spLocks noGrp="1"/>
          </p:cNvSpPr>
          <p:nvPr>
            <p:ph type="ftr" sz="quarter" idx="10"/>
          </p:nvPr>
        </p:nvSpPr>
        <p:spPr>
          <a:xfrm>
            <a:off x="1778000" y="6550026"/>
            <a:ext cx="8636000" cy="298450"/>
          </a:xfrm>
        </p:spPr>
        <p:txBody>
          <a:bodyPr/>
          <a:lstStyle/>
          <a:p>
            <a:pPr>
              <a:defRPr/>
            </a:pPr>
            <a:r>
              <a:rPr lang="en-US"/>
              <a:t>DARPA-BAA-25-XX    [NAME]  </a:t>
            </a:r>
          </a:p>
        </p:txBody>
      </p:sp>
    </p:spTree>
    <p:extLst>
      <p:ext uri="{BB962C8B-B14F-4D97-AF65-F5344CB8AC3E}">
        <p14:creationId xmlns:p14="http://schemas.microsoft.com/office/powerpoint/2010/main" val="7783006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DA358E-7892-40E2-1E41-DD0C006B73B6}"/>
            </a:ext>
          </a:extLst>
        </p:cNvPr>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52E1209-D887-6C09-2BEE-E9A4E4E5809C}"/>
              </a:ext>
            </a:extLst>
          </p:cNvPr>
          <p:cNvSpPr>
            <a:spLocks noGrp="1"/>
          </p:cNvSpPr>
          <p:nvPr>
            <p:ph type="sldNum" sz="quarter" idx="11"/>
          </p:nvPr>
        </p:nvSpPr>
        <p:spPr/>
        <p:txBody>
          <a:bodyPr/>
          <a:lstStyle/>
          <a:p>
            <a:pPr>
              <a:defRPr/>
            </a:pPr>
            <a:fld id="{231CC523-8BC6-4921-807A-66BD262F34AB}" type="slidenum">
              <a:rPr lang="en-US" smtClean="0"/>
              <a:pPr>
                <a:defRPr/>
              </a:pPr>
              <a:t>5</a:t>
            </a:fld>
            <a:endParaRPr lang="en-US"/>
          </a:p>
        </p:txBody>
      </p:sp>
      <p:sp>
        <p:nvSpPr>
          <p:cNvPr id="4" name="Title 3">
            <a:extLst>
              <a:ext uri="{FF2B5EF4-FFF2-40B4-BE49-F238E27FC236}">
                <a16:creationId xmlns:a16="http://schemas.microsoft.com/office/drawing/2014/main" id="{0E522014-12DE-DD9D-F1C7-CB2B52688662}"/>
              </a:ext>
            </a:extLst>
          </p:cNvPr>
          <p:cNvSpPr>
            <a:spLocks noGrp="1"/>
          </p:cNvSpPr>
          <p:nvPr>
            <p:ph type="ctrTitle"/>
          </p:nvPr>
        </p:nvSpPr>
        <p:spPr/>
        <p:txBody>
          <a:bodyPr>
            <a:normAutofit/>
          </a:bodyPr>
          <a:lstStyle/>
          <a:p>
            <a:r>
              <a:rPr lang="en-US"/>
              <a:t>Value Analysis Questions and Answers </a:t>
            </a:r>
            <a:r>
              <a:rPr lang="en-US">
                <a:highlight>
                  <a:srgbClr val="FFFF00"/>
                </a:highlight>
              </a:rPr>
              <a:t>(edit as needed)</a:t>
            </a:r>
            <a:endParaRPr lang="en-US"/>
          </a:p>
        </p:txBody>
      </p:sp>
      <p:graphicFrame>
        <p:nvGraphicFramePr>
          <p:cNvPr id="5" name="Content Placeholder 5">
            <a:extLst>
              <a:ext uri="{FF2B5EF4-FFF2-40B4-BE49-F238E27FC236}">
                <a16:creationId xmlns:a16="http://schemas.microsoft.com/office/drawing/2014/main" id="{97CF640F-E3E2-A50B-7E9C-17E286021258}"/>
              </a:ext>
            </a:extLst>
          </p:cNvPr>
          <p:cNvGraphicFramePr>
            <a:graphicFrameLocks/>
          </p:cNvGraphicFramePr>
          <p:nvPr>
            <p:extLst>
              <p:ext uri="{D42A27DB-BD31-4B8C-83A1-F6EECF244321}">
                <p14:modId xmlns:p14="http://schemas.microsoft.com/office/powerpoint/2010/main" val="3821833651"/>
              </p:ext>
            </p:extLst>
          </p:nvPr>
        </p:nvGraphicFramePr>
        <p:xfrm>
          <a:off x="527125" y="978375"/>
          <a:ext cx="11156874" cy="4713765"/>
        </p:xfrm>
        <a:graphic>
          <a:graphicData uri="http://schemas.openxmlformats.org/drawingml/2006/table">
            <a:tbl>
              <a:tblPr firstRow="1" bandRow="1">
                <a:tableStyleId>{5940675A-B579-460E-94D1-54222C63F5DA}</a:tableStyleId>
              </a:tblPr>
              <a:tblGrid>
                <a:gridCol w="5592561">
                  <a:extLst>
                    <a:ext uri="{9D8B030D-6E8A-4147-A177-3AD203B41FA5}">
                      <a16:colId xmlns:a16="http://schemas.microsoft.com/office/drawing/2014/main" val="3688083342"/>
                    </a:ext>
                  </a:extLst>
                </a:gridCol>
                <a:gridCol w="5564313">
                  <a:extLst>
                    <a:ext uri="{9D8B030D-6E8A-4147-A177-3AD203B41FA5}">
                      <a16:colId xmlns:a16="http://schemas.microsoft.com/office/drawing/2014/main" val="3750419310"/>
                    </a:ext>
                  </a:extLst>
                </a:gridCol>
              </a:tblGrid>
              <a:tr h="141765">
                <a:tc>
                  <a:txBody>
                    <a:bodyPr/>
                    <a:lstStyle/>
                    <a:p>
                      <a:pPr lvl="0" algn="ctr" defTabSz="914400">
                        <a:buNone/>
                      </a:pPr>
                      <a:r>
                        <a:rPr lang="en-US" sz="1600">
                          <a:latin typeface="Calibri"/>
                          <a:cs typeface="Calibri"/>
                        </a:rPr>
                        <a:t>Question</a:t>
                      </a:r>
                      <a:endParaRPr lang="en-US"/>
                    </a:p>
                  </a:txBody>
                  <a:tcPr anchor="ctr"/>
                </a:tc>
                <a:tc>
                  <a:txBody>
                    <a:bodyPr/>
                    <a:lstStyle/>
                    <a:p>
                      <a:pPr lvl="0" algn="ctr" defTabSz="914400">
                        <a:buNone/>
                      </a:pPr>
                      <a:r>
                        <a:rPr lang="en-US" sz="1600"/>
                        <a:t>Answer</a:t>
                      </a:r>
                      <a:endParaRPr lang="en-US" sz="1600">
                        <a:latin typeface="Calibri"/>
                        <a:cs typeface="Calibri"/>
                      </a:endParaRPr>
                    </a:p>
                  </a:txBody>
                  <a:tcPr anchor="ctr"/>
                </a:tc>
                <a:extLst>
                  <a:ext uri="{0D108BD9-81ED-4DB2-BD59-A6C34878D82A}">
                    <a16:rowId xmlns:a16="http://schemas.microsoft.com/office/drawing/2014/main" val="2160584429"/>
                  </a:ext>
                </a:extLst>
              </a:tr>
              <a:tr h="708660">
                <a:tc>
                  <a:txBody>
                    <a:bodyPr/>
                    <a:lstStyle/>
                    <a:p>
                      <a:pPr marL="0" indent="0" algn="l" defTabSz="914400" rtl="0" eaLnBrk="1" latinLnBrk="0" hangingPunct="1">
                        <a:buFont typeface="Arial" panose="020B0604020202020204" pitchFamily="34" charset="0"/>
                        <a:buNone/>
                      </a:pPr>
                      <a:r>
                        <a:rPr lang="en-US" sz="1400" kern="1200">
                          <a:solidFill>
                            <a:schemeClr val="dk1"/>
                          </a:solidFill>
                          <a:latin typeface="Calibri" panose="020F0502020204030204" pitchFamily="34" charset="0"/>
                          <a:ea typeface="+mn-ea"/>
                          <a:cs typeface="Calibri" panose="020F0502020204030204" pitchFamily="34" charset="0"/>
                        </a:rPr>
                        <a:t>6. What commercial best practices or processes do you plan to instantiate to deliver value to the government?</a:t>
                      </a:r>
                    </a:p>
                  </a:txBody>
                  <a:tcPr anchor="ctr"/>
                </a:tc>
                <a:tc>
                  <a:txBody>
                    <a:bodyPr/>
                    <a:lstStyle/>
                    <a:p>
                      <a:pPr marL="0" indent="0" algn="l" defTabSz="914400" rtl="0" eaLnBrk="1" latinLnBrk="0" hangingPunct="1">
                        <a:buFont typeface="Arial" panose="020B0604020202020204" pitchFamily="34" charset="0"/>
                        <a:buNone/>
                      </a:pPr>
                      <a:endParaRPr lang="en-US" sz="1400" kern="1200">
                        <a:solidFill>
                          <a:schemeClr val="dk1"/>
                        </a:solidFill>
                        <a:latin typeface="Calibri" panose="020F0502020204030204" pitchFamily="34" charset="0"/>
                        <a:ea typeface="+mn-ea"/>
                        <a:cs typeface="Calibri" panose="020F0502020204030204" pitchFamily="34" charset="0"/>
                      </a:endParaRPr>
                    </a:p>
                  </a:txBody>
                  <a:tcPr anchor="ctr"/>
                </a:tc>
                <a:extLst>
                  <a:ext uri="{0D108BD9-81ED-4DB2-BD59-A6C34878D82A}">
                    <a16:rowId xmlns:a16="http://schemas.microsoft.com/office/drawing/2014/main" val="2470805215"/>
                  </a:ext>
                </a:extLst>
              </a:tr>
              <a:tr h="739140">
                <a:tc>
                  <a:txBody>
                    <a:bodyPr/>
                    <a:lstStyle/>
                    <a:p>
                      <a:pPr marL="0" indent="0" algn="l" defTabSz="914400" rtl="0" eaLnBrk="1" latinLnBrk="0" hangingPunct="1">
                        <a:buFont typeface="Arial" panose="020B0604020202020204" pitchFamily="34" charset="0"/>
                        <a:buNone/>
                      </a:pPr>
                      <a:r>
                        <a:rPr lang="en-US" sz="1400" kern="1200">
                          <a:solidFill>
                            <a:schemeClr val="dk1"/>
                          </a:solidFill>
                          <a:latin typeface="Calibri" panose="020F0502020204030204" pitchFamily="34" charset="0"/>
                          <a:ea typeface="+mn-ea"/>
                          <a:cs typeface="Calibri" panose="020F0502020204030204" pitchFamily="34" charset="0"/>
                        </a:rPr>
                        <a:t>7. How would your proposed solution, if successful, enable the commercial markets to do what they cannot already do?</a:t>
                      </a:r>
                    </a:p>
                  </a:txBody>
                  <a:tcPr anchor="ctr"/>
                </a:tc>
                <a:tc>
                  <a:txBody>
                    <a:bodyPr/>
                    <a:lstStyle/>
                    <a:p>
                      <a:pPr marL="0" indent="0" algn="l" defTabSz="914400" rtl="0" eaLnBrk="1" latinLnBrk="0" hangingPunct="1">
                        <a:buFont typeface="Arial" panose="020B0604020202020204" pitchFamily="34" charset="0"/>
                        <a:buNone/>
                      </a:pPr>
                      <a:endParaRPr lang="en-US" sz="1400" kern="1200">
                        <a:solidFill>
                          <a:schemeClr val="dk1"/>
                        </a:solidFill>
                        <a:latin typeface="Calibri" panose="020F0502020204030204" pitchFamily="34" charset="0"/>
                        <a:ea typeface="+mn-ea"/>
                        <a:cs typeface="Calibri" panose="020F0502020204030204" pitchFamily="34" charset="0"/>
                      </a:endParaRPr>
                    </a:p>
                  </a:txBody>
                  <a:tcPr anchor="ctr"/>
                </a:tc>
                <a:extLst>
                  <a:ext uri="{0D108BD9-81ED-4DB2-BD59-A6C34878D82A}">
                    <a16:rowId xmlns:a16="http://schemas.microsoft.com/office/drawing/2014/main" val="272806549"/>
                  </a:ext>
                </a:extLst>
              </a:tr>
              <a:tr h="894410">
                <a:tc>
                  <a:txBody>
                    <a:bodyPr/>
                    <a:lstStyle/>
                    <a:p>
                      <a:pPr marL="0" indent="0" algn="l" defTabSz="914400" rtl="0" eaLnBrk="1" latinLnBrk="0" hangingPunct="1">
                        <a:buFont typeface="Arial" panose="020B0604020202020204" pitchFamily="34" charset="0"/>
                        <a:buNone/>
                      </a:pPr>
                      <a:r>
                        <a:rPr lang="en-US" sz="1400" kern="1200">
                          <a:solidFill>
                            <a:schemeClr val="dk1"/>
                          </a:solidFill>
                          <a:latin typeface="Calibri" panose="020F0502020204030204" pitchFamily="34" charset="0"/>
                          <a:ea typeface="+mn-ea"/>
                          <a:cs typeface="Calibri" panose="020F0502020204030204" pitchFamily="34" charset="0"/>
                        </a:rPr>
                        <a:t>8. What future value does this technology offer to the commercial sector?</a:t>
                      </a:r>
                    </a:p>
                  </a:txBody>
                  <a:tcPr anchor="ctr"/>
                </a:tc>
                <a:tc>
                  <a:txBody>
                    <a:bodyPr/>
                    <a:lstStyle/>
                    <a:p>
                      <a:pPr marL="0" indent="0" algn="l" defTabSz="914400" rtl="0" eaLnBrk="1" latinLnBrk="0" hangingPunct="1">
                        <a:buFont typeface="Arial" panose="020B0604020202020204" pitchFamily="34" charset="0"/>
                        <a:buNone/>
                      </a:pPr>
                      <a:endParaRPr lang="en-US" sz="1400" kern="1200">
                        <a:solidFill>
                          <a:schemeClr val="dk1"/>
                        </a:solidFill>
                        <a:latin typeface="Calibri" panose="020F0502020204030204" pitchFamily="34" charset="0"/>
                        <a:ea typeface="+mn-ea"/>
                        <a:cs typeface="Calibri" panose="020F0502020204030204" pitchFamily="34" charset="0"/>
                      </a:endParaRPr>
                    </a:p>
                  </a:txBody>
                  <a:tcPr anchor="ctr"/>
                </a:tc>
                <a:extLst>
                  <a:ext uri="{0D108BD9-81ED-4DB2-BD59-A6C34878D82A}">
                    <a16:rowId xmlns:a16="http://schemas.microsoft.com/office/drawing/2014/main" val="1879027776"/>
                  </a:ext>
                </a:extLst>
              </a:tr>
              <a:tr h="894410">
                <a:tc>
                  <a:txBody>
                    <a:bodyPr/>
                    <a:lstStyle/>
                    <a:p>
                      <a:pPr marL="0" indent="0" algn="l" defTabSz="914400" rtl="0" eaLnBrk="1" latinLnBrk="0" hangingPunct="1">
                        <a:buFont typeface="Arial" panose="020B0604020202020204" pitchFamily="34" charset="0"/>
                        <a:buNone/>
                      </a:pPr>
                      <a:r>
                        <a:rPr lang="en-US" sz="1400" kern="1200">
                          <a:solidFill>
                            <a:schemeClr val="dk1"/>
                          </a:solidFill>
                          <a:latin typeface="Calibri" panose="020F0502020204030204" pitchFamily="34" charset="0"/>
                          <a:ea typeface="+mn-ea"/>
                          <a:cs typeface="Calibri" panose="020F0502020204030204" pitchFamily="34" charset="0"/>
                        </a:rPr>
                        <a:t>9. Is your solution disruptive to the market, or does it provide incremental improvements to current practices?</a:t>
                      </a:r>
                    </a:p>
                  </a:txBody>
                  <a:tcPr anchor="ctr"/>
                </a:tc>
                <a:tc>
                  <a:txBody>
                    <a:bodyPr/>
                    <a:lstStyle/>
                    <a:p>
                      <a:pPr marL="0" indent="0" algn="l" defTabSz="914400" rtl="0" eaLnBrk="1" latinLnBrk="0" hangingPunct="1">
                        <a:buFont typeface="Arial" panose="020B0604020202020204" pitchFamily="34" charset="0"/>
                        <a:buNone/>
                      </a:pPr>
                      <a:endParaRPr lang="en-US" sz="1400" kern="1200">
                        <a:solidFill>
                          <a:schemeClr val="dk1"/>
                        </a:solidFill>
                        <a:latin typeface="Calibri" panose="020F0502020204030204" pitchFamily="34" charset="0"/>
                        <a:ea typeface="+mn-ea"/>
                        <a:cs typeface="Calibri" panose="020F0502020204030204" pitchFamily="34" charset="0"/>
                      </a:endParaRPr>
                    </a:p>
                  </a:txBody>
                  <a:tcPr anchor="ctr"/>
                </a:tc>
                <a:extLst>
                  <a:ext uri="{0D108BD9-81ED-4DB2-BD59-A6C34878D82A}">
                    <a16:rowId xmlns:a16="http://schemas.microsoft.com/office/drawing/2014/main" val="133308256"/>
                  </a:ext>
                </a:extLst>
              </a:tr>
              <a:tr h="1141865">
                <a:tc>
                  <a:txBody>
                    <a:bodyPr/>
                    <a:lstStyle/>
                    <a:p>
                      <a:pPr marL="0" indent="0" algn="l" defTabSz="914400" rtl="0" eaLnBrk="1" latinLnBrk="0" hangingPunct="1">
                        <a:buFont typeface="Arial" panose="020B0604020202020204" pitchFamily="34" charset="0"/>
                        <a:buNone/>
                      </a:pPr>
                      <a:r>
                        <a:rPr lang="en-US" sz="1400" kern="1200">
                          <a:solidFill>
                            <a:schemeClr val="dk1"/>
                          </a:solidFill>
                          <a:latin typeface="Calibri" panose="020F0502020204030204" pitchFamily="34" charset="0"/>
                          <a:ea typeface="+mn-ea"/>
                          <a:cs typeface="Calibri" panose="020F0502020204030204" pitchFamily="34" charset="0"/>
                        </a:rPr>
                        <a:t>10. Detail the technical risks in your proposal that are to be solved under the DARPA program. How does DARPA engaging in this program accelerate the timeline for value, schedule, technical debt, and transition to commercial or DoD marketplaces?</a:t>
                      </a:r>
                    </a:p>
                  </a:txBody>
                  <a:tcPr anchor="ctr"/>
                </a:tc>
                <a:tc>
                  <a:txBody>
                    <a:bodyPr/>
                    <a:lstStyle/>
                    <a:p>
                      <a:pPr marL="0" indent="0" algn="l" defTabSz="914400" rtl="0" eaLnBrk="1" latinLnBrk="0" hangingPunct="1">
                        <a:buFont typeface="Arial" panose="020B0604020202020204" pitchFamily="34" charset="0"/>
                        <a:buNone/>
                      </a:pPr>
                      <a:endParaRPr lang="en-US" sz="1400" kern="1200">
                        <a:solidFill>
                          <a:schemeClr val="dk1"/>
                        </a:solidFill>
                        <a:latin typeface="Calibri" panose="020F0502020204030204" pitchFamily="34" charset="0"/>
                        <a:ea typeface="+mn-ea"/>
                        <a:cs typeface="Calibri" panose="020F0502020204030204" pitchFamily="34" charset="0"/>
                      </a:endParaRPr>
                    </a:p>
                  </a:txBody>
                  <a:tcPr anchor="ctr"/>
                </a:tc>
                <a:extLst>
                  <a:ext uri="{0D108BD9-81ED-4DB2-BD59-A6C34878D82A}">
                    <a16:rowId xmlns:a16="http://schemas.microsoft.com/office/drawing/2014/main" val="835863804"/>
                  </a:ext>
                </a:extLst>
              </a:tr>
            </a:tbl>
          </a:graphicData>
        </a:graphic>
      </p:graphicFrame>
      <p:sp>
        <p:nvSpPr>
          <p:cNvPr id="8" name="Footer Placeholder 1">
            <a:extLst>
              <a:ext uri="{FF2B5EF4-FFF2-40B4-BE49-F238E27FC236}">
                <a16:creationId xmlns:a16="http://schemas.microsoft.com/office/drawing/2014/main" id="{355E940A-C830-4CDA-E9E1-5F43CD054D56}"/>
              </a:ext>
            </a:extLst>
          </p:cNvPr>
          <p:cNvSpPr>
            <a:spLocks noGrp="1"/>
          </p:cNvSpPr>
          <p:nvPr>
            <p:ph type="ftr" sz="quarter" idx="10"/>
          </p:nvPr>
        </p:nvSpPr>
        <p:spPr>
          <a:xfrm>
            <a:off x="1778000" y="6550026"/>
            <a:ext cx="8636000" cy="298450"/>
          </a:xfrm>
        </p:spPr>
        <p:txBody>
          <a:bodyPr/>
          <a:lstStyle/>
          <a:p>
            <a:pPr>
              <a:defRPr/>
            </a:pPr>
            <a:r>
              <a:rPr lang="en-US"/>
              <a:t>DARPA-PA-24-04-XX [DO Name]</a:t>
            </a:r>
          </a:p>
        </p:txBody>
      </p:sp>
    </p:spTree>
    <p:extLst>
      <p:ext uri="{BB962C8B-B14F-4D97-AF65-F5344CB8AC3E}">
        <p14:creationId xmlns:p14="http://schemas.microsoft.com/office/powerpoint/2010/main" val="3177158135"/>
      </p:ext>
    </p:extLst>
  </p:cSld>
  <p:clrMapOvr>
    <a:masterClrMapping/>
  </p:clrMapOvr>
</p:sld>
</file>

<file path=ppt/theme/theme1.xml><?xml version="1.0" encoding="utf-8"?>
<a:theme xmlns:a="http://schemas.openxmlformats.org/drawingml/2006/main" name="1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bwMode="auto">
        <a:noFill/>
        <a:ln w="22225">
          <a:solidFill>
            <a:schemeClr val="tx1"/>
          </a:solidFill>
          <a:round/>
          <a:headEnd/>
          <a:tailEnd/>
        </a:ln>
        <a:extLst>
          <a:ext uri="{909E8E84-426E-40DD-AFC4-6F175D3DCCD1}">
            <a14:hiddenFill xmlns:a14="http://schemas.microsoft.com/office/drawing/2010/main">
              <a:noFill/>
            </a14:hiddenFill>
          </a:ext>
        </a:extLst>
      </a:spPr>
      <a:bodyPr/>
      <a:lst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ortOrder xmlns="0cd26ea9-6aaa-409c-ab6d-4ad08ad0145d" xsi:nil="true"/>
    <TaxCatchAll xmlns="50b59d1c-721b-47d3-9451-b79b30f3c7bf" xsi:nil="true"/>
    <Hyperlink xmlns="0cd26ea9-6aaa-409c-ab6d-4ad08ad0145d">
      <Url xsi:nil="true"/>
      <Description xsi:nil="true"/>
    </Hyperlink>
    <lcf76f155ced4ddcb4097134ff3c332f xmlns="0cd26ea9-6aaa-409c-ab6d-4ad08ad0145d">
      <Terms xmlns="http://schemas.microsoft.com/office/infopath/2007/PartnerControls"/>
    </lcf76f155ced4ddcb4097134ff3c332f>
    <dateandtime xmlns="0cd26ea9-6aaa-409c-ab6d-4ad08ad0145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C9B658FCD9924439C41A369948A4EE0" ma:contentTypeVersion="19" ma:contentTypeDescription="Create a new document." ma:contentTypeScope="" ma:versionID="f918f8c3ba86799fedc9353126105881">
  <xsd:schema xmlns:xsd="http://www.w3.org/2001/XMLSchema" xmlns:xs="http://www.w3.org/2001/XMLSchema" xmlns:p="http://schemas.microsoft.com/office/2006/metadata/properties" xmlns:ns2="0cd26ea9-6aaa-409c-ab6d-4ad08ad0145d" xmlns:ns3="50b59d1c-721b-47d3-9451-b79b30f3c7bf" targetNamespace="http://schemas.microsoft.com/office/2006/metadata/properties" ma:root="true" ma:fieldsID="70b5ecc97e5ec802b152aa7b4cc5d407" ns2:_="" ns3:_="">
    <xsd:import namespace="0cd26ea9-6aaa-409c-ab6d-4ad08ad0145d"/>
    <xsd:import namespace="50b59d1c-721b-47d3-9451-b79b30f3c7b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Hyperlink" minOccurs="0"/>
                <xsd:element ref="ns2:MediaServiceDateTake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2:MediaServiceLocation" minOccurs="0"/>
                <xsd:element ref="ns2:MediaLengthInSeconds" minOccurs="0"/>
                <xsd:element ref="ns2:SortOrder" minOccurs="0"/>
                <xsd:element ref="ns2:dateand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d26ea9-6aaa-409c-ab6d-4ad08ad0145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Hyperlink" ma:index="12" nillable="true" ma:displayName="Hyperlink" ma:format="Hyperlink" ma:internalName="Hyperlink">
      <xsd:complexType>
        <xsd:complexContent>
          <xsd:extension base="dms:URL">
            <xsd:sequence>
              <xsd:element name="Url" type="dms:ValidUrl" minOccurs="0" nillable="true"/>
              <xsd:element name="Description" type="xsd:string" nillable="true"/>
            </xsd:sequence>
          </xsd:extension>
        </xsd:complexContent>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89aa863f-a18b-4de0-9c78-b693d194da8f"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SortOrder" ma:index="22" nillable="true" ma:displayName="Sort Order" ma:decimals="0" ma:format="Dropdown" ma:internalName="SortOrder" ma:percentage="FALSE">
      <xsd:simpleType>
        <xsd:restriction base="dms:Number"/>
      </xsd:simpleType>
    </xsd:element>
    <xsd:element name="dateandtime" ma:index="23" nillable="true" ma:displayName="date and time" ma:format="DateOnly" ma:internalName="dateandtim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50b59d1c-721b-47d3-9451-b79b30f3c7bf"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eb10b894-4339-4970-9fe9-a3addb5e1d27}" ma:internalName="TaxCatchAll" ma:showField="CatchAllData" ma:web="50b59d1c-721b-47d3-9451-b79b30f3c7b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71C8CFA-89C4-450C-83E4-B0A4A8DCDD31}">
  <ds:schemaRefs>
    <ds:schemaRef ds:uri="0cd26ea9-6aaa-409c-ab6d-4ad08ad0145d"/>
    <ds:schemaRef ds:uri="50b59d1c-721b-47d3-9451-b79b30f3c7bf"/>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F43B09E-E622-420C-A2EB-F29EFCFF7DCC}">
  <ds:schemaRefs>
    <ds:schemaRef ds:uri="0cd26ea9-6aaa-409c-ab6d-4ad08ad0145d"/>
    <ds:schemaRef ds:uri="50b59d1c-721b-47d3-9451-b79b30f3c7b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DF7FB1E0-EB51-4770-ADE4-7545597839A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Application>Microsoft Office PowerPoint</Application>
  <PresentationFormat>Widescreen</PresentationFormat>
  <Slides>5</Slides>
  <Notes>4</Notes>
  <HiddenSlides>0</HiddenSlide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1_blank</vt:lpstr>
      <vt:lpstr>Full Proposal Title Organization Name(s); Technical POC Name(s) (edit as needed)</vt:lpstr>
      <vt:lpstr>Performance metrics of the proposed approach (edit as needed)</vt:lpstr>
      <vt:lpstr>Justification of Requested Resources (edit as needed)</vt:lpstr>
      <vt:lpstr>Value Analysis Questions and Answers (edit as needed)</vt:lpstr>
      <vt:lpstr>Value Analysis Questions and Answers (edit as needed)</vt:lpstr>
    </vt:vector>
  </TitlesOfParts>
  <Company>Wyle Information Systems - DARPA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 Name (Acronym) Office/PM</dc:title>
  <dc:creator>Emily VanSice</dc:creator>
  <cp:revision>1</cp:revision>
  <cp:lastPrinted>2011-09-22T20:00:03Z</cp:lastPrinted>
  <dcterms:created xsi:type="dcterms:W3CDTF">2012-01-24T15:16:44Z</dcterms:created>
  <dcterms:modified xsi:type="dcterms:W3CDTF">2025-02-27T18:45:55Z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0x0101006C9B658FCD9924439C41A369948A4EE0</vt:lpwstr>
  </property>
  <property fmtid="{D5CDD505-2E9C-101B-9397-08002B2CF9AE}" pid="3" name="MediaServiceImageTags">
    <vt:lpwstr/>
  </property>
</Properties>
</file>